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03739" cy="64807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400" b="1" dirty="0"/>
              <a:t>Духовно-нравственное воспитание </a:t>
            </a:r>
            <a:r>
              <a:rPr lang="ru-RU" sz="2400" b="1" dirty="0" smtClean="0"/>
              <a:t>детей.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Традиции русского народа.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рум Друзей ( СТАРОВЕРЫ ) ПОЗДРАВЛЯЕМ НАШИХ ЖЕНЩИН С НАСТУПЛЕНИЕМ ВЕСНЫ И НАЧАЛОМ ПРОБУЖДЕНИЯ ПРИРОДЫ!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7280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172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ские народные инструменты скачать бесплатно - Скачать песню русские народны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200800" cy="4968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747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жки музыкальный инструмент kelmesine uyğun şekilleri pulsu…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6875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692696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Деревянные ложки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287477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трещотка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Заклички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026" y="2174875"/>
            <a:ext cx="3633773" cy="395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Lena\Desktop\ЛЕНА\мастер классы\220px-Treshchotki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74441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491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сня большой хоровод скачать текст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2" t="22982" b="9782"/>
          <a:stretch/>
        </p:blipFill>
        <p:spPr bwMode="auto">
          <a:xfrm>
            <a:off x="1115616" y="1700808"/>
            <a:ext cx="67687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620688"/>
            <a:ext cx="3384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Хоровод</a:t>
            </a:r>
            <a:endParaRPr lang="ru-RU" sz="3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8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486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Хоровод </a:t>
            </a:r>
            <a:endParaRPr lang="ru-RU" sz="3600" b="1" dirty="0"/>
          </a:p>
        </p:txBody>
      </p:sp>
      <p:pic>
        <p:nvPicPr>
          <p:cNvPr id="3" name="Рисунок 2" descr="Новости России, последние Новости России - Русские новости славян страница 3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39227"/>
            <a:ext cx="6768751" cy="4582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5597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нежцы будут водить хороводы и участвовать в русских забавах Воронеж сегодня свежие новости Воронежской област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5427" r="6022"/>
          <a:stretch/>
        </p:blipFill>
        <p:spPr bwMode="auto">
          <a:xfrm>
            <a:off x="1187624" y="1340768"/>
            <a:ext cx="7056784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404664"/>
            <a:ext cx="3024336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Calibri"/>
                <a:cs typeface="Times New Roman"/>
              </a:rPr>
              <a:t>Хоровод</a:t>
            </a:r>
          </a:p>
        </p:txBody>
      </p:sp>
    </p:spTree>
    <p:extLst>
      <p:ext uri="{BB962C8B-B14F-4D97-AF65-F5344CB8AC3E}">
        <p14:creationId xmlns:p14="http://schemas.microsoft.com/office/powerpoint/2010/main" xmlns="" val="189295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404665"/>
            <a:ext cx="4104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Заключение</a:t>
            </a:r>
          </a:p>
          <a:p>
            <a:pPr algn="ctr"/>
            <a:endParaRPr lang="ru-RU" sz="3600" b="1" dirty="0"/>
          </a:p>
        </p:txBody>
      </p:sp>
      <p:pic>
        <p:nvPicPr>
          <p:cNvPr id="2052" name="Picture 4" descr="http://echo.msk.ru/att/element-583849-misc-nargiz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63636"/>
            <a:ext cx="6163444" cy="40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03648" y="1105438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Народ, который не знает своей культуры и истории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презрен и легкомыслен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М. Карамзин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2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fontAlgn="base">
              <a:lnSpc>
                <a:spcPts val="156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373737"/>
                </a:solidFill>
                <a:latin typeface="Helvetica"/>
                <a:ea typeface="Times New Roman"/>
                <a:cs typeface="Times New Roman"/>
              </a:rPr>
              <a:t>цель:</a:t>
            </a:r>
            <a:r>
              <a:rPr lang="ru-RU" sz="3600" b="1" dirty="0">
                <a:solidFill>
                  <a:srgbClr val="373737"/>
                </a:solidFill>
                <a:latin typeface="Helvetica"/>
                <a:ea typeface="Times New Roman"/>
                <a:cs typeface="Times New Roman"/>
              </a:rPr>
              <a:t> </a:t>
            </a:r>
            <a:r>
              <a:rPr lang="ru-RU" sz="5400" dirty="0">
                <a:ea typeface="Calibri"/>
                <a:cs typeface="Times New Roman"/>
              </a:rPr>
              <a:t/>
            </a:r>
            <a:br>
              <a:rPr lang="ru-RU" sz="5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1"/>
            <a:ext cx="792088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воспитание детей </a:t>
            </a:r>
            <a:r>
              <a:rPr lang="ru-RU" sz="2000" b="1" dirty="0"/>
              <a:t>через приобщение </a:t>
            </a:r>
            <a:r>
              <a:rPr lang="ru-RU" sz="2000" b="1" dirty="0" smtClean="0"/>
              <a:t> </a:t>
            </a:r>
            <a:r>
              <a:rPr lang="ru-RU" sz="2000" b="1" dirty="0"/>
              <a:t>к русской национальной   культуре, направленную на  развитие  </a:t>
            </a:r>
            <a:r>
              <a:rPr lang="ru-RU" sz="2000" b="1" dirty="0" smtClean="0"/>
              <a:t>духовно-нравственной </a:t>
            </a:r>
            <a:r>
              <a:rPr lang="ru-RU" sz="2000" b="1" dirty="0"/>
              <a:t>личности </a:t>
            </a:r>
            <a:r>
              <a:rPr lang="ru-RU" sz="2000" b="1" dirty="0" smtClean="0"/>
              <a:t>ребенка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3074" name="Picture 2" descr="http://metodisty.ru/modules/boonex/photos/data/files/28399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988840"/>
            <a:ext cx="5920713" cy="444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06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5"/>
            <a:ext cx="73448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                                                       Задачи :</a:t>
            </a:r>
            <a:endParaRPr lang="ru-RU" dirty="0"/>
          </a:p>
          <a:p>
            <a:pPr fontAlgn="base"/>
            <a:r>
              <a:rPr lang="ru-RU" b="1" dirty="0"/>
              <a:t>- Интегрирование содержания духовно-нравственного воспитания в игровую и творческую деятельность  детей;</a:t>
            </a:r>
          </a:p>
          <a:p>
            <a:pPr fontAlgn="base"/>
            <a:r>
              <a:rPr lang="ru-RU" b="1" dirty="0"/>
              <a:t>- Формирование  духовно-нравственных чувств на основе изучения культуры страны и родного края;</a:t>
            </a:r>
          </a:p>
          <a:p>
            <a:pPr fontAlgn="base"/>
            <a:r>
              <a:rPr lang="ru-RU" b="1" dirty="0"/>
              <a:t>- Обогащение  словарного запаса детей в процессе духовно-нравственного воспитания и диалогического общения;</a:t>
            </a:r>
          </a:p>
          <a:p>
            <a:pPr fontAlgn="base"/>
            <a:r>
              <a:rPr lang="ru-RU" b="1" dirty="0"/>
              <a:t>- Воспитание  духовно-нравственной личности с активной жизненной позицией, способности к совершенству и гармоничному взаимодействию с другими людьми;</a:t>
            </a:r>
            <a:br>
              <a:rPr lang="ru-RU" b="1" dirty="0"/>
            </a:br>
            <a:r>
              <a:rPr lang="ru-RU" b="1" dirty="0"/>
              <a:t>- Воспитание  интереса  и любви  к русской национальной культуре, народному творчеству, обычаям, традициям, обрядам, народному календарю,  к народным  играм;</a:t>
            </a:r>
          </a:p>
          <a:p>
            <a:pPr fontAlgn="base"/>
            <a:r>
              <a:rPr lang="ru-RU" b="1" dirty="0"/>
              <a:t>- формирование   у воспитанников чувства собственного достоинства как представителя своего народа и толерантного отношения к представителям других  национальностей;</a:t>
            </a:r>
          </a:p>
          <a:p>
            <a:pPr fontAlgn="base"/>
            <a:r>
              <a:rPr lang="ru-RU" b="1" dirty="0"/>
              <a:t>- создание условий для реализации основных направлений ФГОС </a:t>
            </a:r>
            <a:r>
              <a:rPr lang="ru-RU" b="1" dirty="0" smtClean="0"/>
              <a:t> </a:t>
            </a:r>
            <a:r>
              <a:rPr lang="ru-RU" b="1" dirty="0"/>
              <a:t>образования, достижения целевых ориентиров </a:t>
            </a:r>
            <a:r>
              <a:rPr lang="ru-RU" b="1" dirty="0" smtClean="0"/>
              <a:t>образования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524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                                                            Актуальность </a:t>
            </a:r>
            <a:endParaRPr lang="ru-RU" dirty="0"/>
          </a:p>
          <a:p>
            <a:pPr algn="ctr" fontAlgn="base"/>
            <a:r>
              <a:rPr lang="ru-RU" b="1" dirty="0"/>
              <a:t>Проблема духовно-нравственного воспитания растущего поколения всегда была  актуальной. Духовно-нравственное воспитание – это формирование ценностного отношения к жизни, обеспечивающего устойчивое, гармоническое развитие человека, включающее в себя воспитание чувства долга, справедливости, ответственности и других качеств, способных придать высокий смысл делам и мыслям человека.</a:t>
            </a:r>
          </a:p>
        </p:txBody>
      </p:sp>
      <p:pic>
        <p:nvPicPr>
          <p:cNvPr id="4102" name="Picture 6" descr="http://3.bp.blogspot.com/-gVsspSJV8s4/T3KqKZGlPQI/AAAAAAAAF-8/SgKSUWEedTc/s1600/videni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689" b="16657"/>
          <a:stretch/>
        </p:blipFill>
        <p:spPr bwMode="auto">
          <a:xfrm>
            <a:off x="1749121" y="2924944"/>
            <a:ext cx="5789774" cy="35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23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                         Инновационная направленность.</a:t>
            </a:r>
            <a:endParaRPr lang="ru-RU" sz="2400" dirty="0"/>
          </a:p>
          <a:p>
            <a:pPr algn="ctr" fontAlgn="base"/>
            <a:r>
              <a:rPr lang="ru-RU" b="1" dirty="0"/>
              <a:t> Состоит в изменении подходов к содержанию, формам и способам организации образовательного </a:t>
            </a:r>
            <a:r>
              <a:rPr lang="ru-RU" b="1" dirty="0" smtClean="0"/>
              <a:t>процесса, интеграции сведений </a:t>
            </a:r>
            <a:r>
              <a:rPr lang="ru-RU" b="1" dirty="0"/>
              <a:t>из разных областей знаний для решения одной проблемы и применять их на практике</a:t>
            </a:r>
            <a:r>
              <a:rPr lang="ru-RU" dirty="0"/>
              <a:t>.</a:t>
            </a:r>
          </a:p>
          <a:p>
            <a:pPr algn="ctr" fontAlgn="base"/>
            <a:endParaRPr lang="ru-RU" b="1" dirty="0"/>
          </a:p>
        </p:txBody>
      </p:sp>
      <p:pic>
        <p:nvPicPr>
          <p:cNvPr id="1026" name="Picture 2" descr="http://forum.vgd.ru/file.php?fid=68082&amp;key=8131994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111" y="1833361"/>
            <a:ext cx="6526241" cy="46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407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Православные весенние праздники</a:t>
            </a:r>
            <a:endParaRPr lang="ru-RU" sz="2400" b="1" i="1" dirty="0"/>
          </a:p>
        </p:txBody>
      </p:sp>
      <p:pic>
        <p:nvPicPr>
          <p:cNvPr id="1026" name="Picture 2" descr="ИТОГИ. . Фотоконкурс мая. . Папарацци: Весна-красна! . - TourBlogger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87395" cy="504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avoronok-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6097860" cy="43532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Жаворонок</a:t>
            </a:r>
            <a:r>
              <a:rPr lang="ru-RU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0646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сональный сайт - События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3"/>
            <a:ext cx="727280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137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адка. . В синем небе голосок будто крохотный звонок. . Кто это?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4530055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41682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Чу-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виль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виль-виль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,! 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Жаворонушки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прилетите к нам</a:t>
            </a:r>
            <a:endParaRPr lang="ru-RU" sz="16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Принесите нам лето теплое, весну красную.</a:t>
            </a:r>
            <a:endParaRPr lang="ru-RU" sz="16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Нам зима надоела, весь хлеб переела</a:t>
            </a:r>
            <a:endParaRPr lang="ru-RU" sz="16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Весна-Красна, на чем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пришла?</a:t>
            </a:r>
            <a:r>
              <a:rPr lang="ru-RU" sz="1600" b="1" dirty="0" smtClean="0"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кнутике, на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хомутике.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Чу-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виль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виль-виль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жаворонушки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067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107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Духовно-нравственное воспитание детей. Традиции русского народа. </vt:lpstr>
      <vt:lpstr>цель: 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трещотка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дошкольников. Традиции русского народа. </dc:title>
  <dc:creator>Lena</dc:creator>
  <cp:lastModifiedBy>Lenovoo</cp:lastModifiedBy>
  <cp:revision>13</cp:revision>
  <dcterms:created xsi:type="dcterms:W3CDTF">2015-05-19T15:49:19Z</dcterms:created>
  <dcterms:modified xsi:type="dcterms:W3CDTF">2015-05-21T09:36:39Z</dcterms:modified>
</cp:coreProperties>
</file>