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3" r:id="rId18"/>
    <p:sldId id="281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634" autoAdjust="0"/>
  </p:normalViewPr>
  <p:slideViewPr>
    <p:cSldViewPr snapToGrid="0">
      <p:cViewPr>
        <p:scale>
          <a:sx n="55" d="100"/>
          <a:sy n="55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2012 г. октябрь</c:v>
                </c:pt>
                <c:pt idx="1">
                  <c:v>2015 г. май1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0.14000000000000001</c:v>
                </c:pt>
                <c:pt idx="1">
                  <c:v>0.03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2012 г. октябрь</c:v>
                </c:pt>
                <c:pt idx="1">
                  <c:v>2015 г. май1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0.65</c:v>
                </c:pt>
                <c:pt idx="1">
                  <c:v>0.67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2012 г. октябрь</c:v>
                </c:pt>
                <c:pt idx="1">
                  <c:v>2015 г. май1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0.21</c:v>
                </c:pt>
                <c:pt idx="1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030144"/>
        <c:axId val="76397888"/>
      </c:barChart>
      <c:dateAx>
        <c:axId val="1210301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76397888"/>
        <c:crosses val="autoZero"/>
        <c:auto val="0"/>
        <c:lblOffset val="100"/>
        <c:baseTimeUnit val="days"/>
      </c:dateAx>
      <c:valAx>
        <c:axId val="7639788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21030144"/>
        <c:crosses val="autoZero"/>
        <c:crossBetween val="between"/>
      </c:valAx>
      <c:spPr>
        <a:noFill/>
        <a:ln w="2537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64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CFFFF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CFFFF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4552845528455281E-2"/>
          <c:y val="1.6611295681063124E-2"/>
          <c:w val="0.68943089430894311"/>
          <c:h val="0.8704318936877076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школьные</c:v>
                </c:pt>
              </c:strCache>
            </c:strRef>
          </c:tx>
          <c:spPr>
            <a:solidFill>
              <a:srgbClr val="9999FF"/>
            </a:solidFill>
            <a:ln w="1269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38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99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0.86</c:v>
                </c:pt>
                <c:pt idx="1">
                  <c:v>0.91</c:v>
                </c:pt>
                <c:pt idx="2">
                  <c:v>0.98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городские</c:v>
                </c:pt>
              </c:strCache>
            </c:strRef>
          </c:tx>
          <c:spPr>
            <a:solidFill>
              <a:srgbClr val="FF6600"/>
            </a:solidFill>
            <a:ln w="1269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6.5209461934787917E-4"/>
                  <c:y val="0.15036399274652523"/>
                </c:manualLayout>
              </c:layout>
              <c:spPr>
                <a:noFill/>
                <a:ln w="25381">
                  <a:noFill/>
                </a:ln>
              </c:spPr>
              <c:txPr>
                <a:bodyPr/>
                <a:lstStyle/>
                <a:p>
                  <a:pPr>
                    <a:defRPr sz="1199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8541236019253239E-3"/>
                  <c:y val="0.1464754209236738"/>
                </c:manualLayout>
              </c:layout>
              <c:spPr>
                <a:noFill/>
                <a:ln w="25381">
                  <a:noFill/>
                </a:ln>
              </c:spPr>
              <c:txPr>
                <a:bodyPr/>
                <a:lstStyle/>
                <a:p>
                  <a:pPr>
                    <a:defRPr sz="1199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6123743435237701E-3"/>
                  <c:y val="0.14771172858483936"/>
                </c:manualLayout>
              </c:layout>
              <c:spPr>
                <a:noFill/>
                <a:ln w="25381">
                  <a:noFill/>
                </a:ln>
              </c:spPr>
              <c:txPr>
                <a:bodyPr/>
                <a:lstStyle/>
                <a:p>
                  <a:pPr>
                    <a:defRPr sz="1199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8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99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0.25</c:v>
                </c:pt>
                <c:pt idx="1">
                  <c:v>0.28999999999999998</c:v>
                </c:pt>
                <c:pt idx="2">
                  <c:v>0.32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1269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38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99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8766080"/>
        <c:axId val="133722624"/>
        <c:axId val="0"/>
      </c:bar3DChart>
      <c:catAx>
        <c:axId val="38766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99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37226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3722624"/>
        <c:scaling>
          <c:orientation val="minMax"/>
        </c:scaling>
        <c:delete val="0"/>
        <c:axPos val="l"/>
        <c:majorGridlines>
          <c:spPr>
            <a:ln w="3172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99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8766080"/>
        <c:crosses val="autoZero"/>
        <c:crossBetween val="between"/>
      </c:valAx>
      <c:spPr>
        <a:noFill/>
        <a:ln w="25386"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78861788617886175"/>
          <c:y val="0.37873754152823919"/>
          <c:w val="0.20487804878048776"/>
          <c:h val="0.24252491694352157"/>
        </c:manualLayout>
      </c:layout>
      <c:overlay val="0"/>
      <c:spPr>
        <a:solidFill>
          <a:srgbClr val="FFFFFF"/>
        </a:solidFill>
        <a:ln w="3172">
          <a:solidFill>
            <a:srgbClr val="000000"/>
          </a:solidFill>
          <a:prstDash val="solid"/>
        </a:ln>
      </c:spPr>
      <c:txPr>
        <a:bodyPr/>
        <a:lstStyle/>
        <a:p>
          <a:pPr>
            <a:defRPr sz="1099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9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Для правки формата примечаний щелкните мышью</a:t>
            </a:r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&lt;заголовок&gt;</a:t>
            </a:r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ru-RU"/>
              <a:t>&lt;дата/время&gt;</a:t>
            </a:r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ru-RU"/>
              <a:t>&lt;нижний колонтитул&gt;</a:t>
            </a:r>
            <a:endParaRPr/>
          </a:p>
        </p:txBody>
      </p:sp>
      <p:sp>
        <p:nvSpPr>
          <p:cNvPr id="105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B15F1463-E7A4-4127-8B23-5F8B8C9BDC6D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4712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15F1463-E7A4-4127-8B23-5F8B8C9BDC6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94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1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678AF6BC-04E9-454C-83EA-B83AE4FDAD99}" type="slidenum">
              <a:rPr lang="ru-RU" sz="1200">
                <a:solidFill>
                  <a:srgbClr val="000000"/>
                </a:solidFill>
                <a:latin typeface="Trebuchet MS"/>
              </a:rPr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7105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01680" y="121680"/>
            <a:ext cx="8534160" cy="972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8503560" cy="2180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301680" y="3914640"/>
            <a:ext cx="8503560" cy="2180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01680" y="121680"/>
            <a:ext cx="8534160" cy="972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4149360" cy="2180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58760" y="1527120"/>
            <a:ext cx="4149360" cy="2180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58760" y="3914640"/>
            <a:ext cx="4149360" cy="2180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1" name="PlaceHolder 5"/>
          <p:cNvSpPr>
            <a:spLocks noGrp="1"/>
          </p:cNvSpPr>
          <p:nvPr>
            <p:ph type="body"/>
          </p:nvPr>
        </p:nvSpPr>
        <p:spPr>
          <a:xfrm>
            <a:off x="301680" y="3914640"/>
            <a:ext cx="4149360" cy="2180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01680" y="121680"/>
            <a:ext cx="8534160" cy="972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4149360" cy="2180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58760" y="1527120"/>
            <a:ext cx="4149360" cy="2180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01680" y="121680"/>
            <a:ext cx="8534160" cy="972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subTitle"/>
          </p:nvPr>
        </p:nvSpPr>
        <p:spPr>
          <a:xfrm>
            <a:off x="301680" y="1527120"/>
            <a:ext cx="8503560" cy="457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01680" y="121680"/>
            <a:ext cx="8534160" cy="972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301680" y="121680"/>
            <a:ext cx="8534160" cy="972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4149360" cy="4571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58760" y="1527120"/>
            <a:ext cx="4149360" cy="4571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301680" y="121680"/>
            <a:ext cx="8534160" cy="972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subTitle"/>
          </p:nvPr>
        </p:nvSpPr>
        <p:spPr>
          <a:xfrm>
            <a:off x="301680" y="228600"/>
            <a:ext cx="8534160" cy="5870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01680" y="121680"/>
            <a:ext cx="8534160" cy="972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4149360" cy="2180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01680" y="3914640"/>
            <a:ext cx="4149360" cy="2180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658760" y="1527120"/>
            <a:ext cx="4149360" cy="4571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01680" y="121680"/>
            <a:ext cx="8534160" cy="972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subTitle"/>
          </p:nvPr>
        </p:nvSpPr>
        <p:spPr>
          <a:xfrm>
            <a:off x="301680" y="1527120"/>
            <a:ext cx="8503560" cy="457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01680" y="121680"/>
            <a:ext cx="8534160" cy="972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4149360" cy="4571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58760" y="1527120"/>
            <a:ext cx="4149360" cy="2180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658760" y="3914640"/>
            <a:ext cx="4149360" cy="2180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301680" y="121680"/>
            <a:ext cx="8534160" cy="972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4149360" cy="2180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58760" y="1527120"/>
            <a:ext cx="4149360" cy="2180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301680" y="3914640"/>
            <a:ext cx="8502840" cy="2180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301680" y="121680"/>
            <a:ext cx="8534160" cy="972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8503560" cy="2180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301680" y="3914640"/>
            <a:ext cx="8503560" cy="2180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301680" y="121680"/>
            <a:ext cx="8534160" cy="972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4149360" cy="2180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58760" y="1527120"/>
            <a:ext cx="4149360" cy="2180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58760" y="3914640"/>
            <a:ext cx="4149360" cy="2180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7" name="PlaceHolder 5"/>
          <p:cNvSpPr>
            <a:spLocks noGrp="1"/>
          </p:cNvSpPr>
          <p:nvPr>
            <p:ph type="body"/>
          </p:nvPr>
        </p:nvSpPr>
        <p:spPr>
          <a:xfrm>
            <a:off x="301680" y="3914640"/>
            <a:ext cx="4149360" cy="2180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01680" y="121680"/>
            <a:ext cx="8534160" cy="972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4149360" cy="2180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58760" y="1527120"/>
            <a:ext cx="4149360" cy="2180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01680" y="121680"/>
            <a:ext cx="8534160" cy="972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01680" y="121680"/>
            <a:ext cx="8534160" cy="972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4149360" cy="4571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58760" y="1527120"/>
            <a:ext cx="4149360" cy="4571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01680" y="121680"/>
            <a:ext cx="8534160" cy="972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subTitle"/>
          </p:nvPr>
        </p:nvSpPr>
        <p:spPr>
          <a:xfrm>
            <a:off x="301680" y="228600"/>
            <a:ext cx="8534160" cy="5870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01680" y="121680"/>
            <a:ext cx="8534160" cy="972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4149360" cy="2180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01680" y="3914640"/>
            <a:ext cx="4149360" cy="2180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658760" y="1527120"/>
            <a:ext cx="4149360" cy="4571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301680" y="121680"/>
            <a:ext cx="8534160" cy="972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4149360" cy="4571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58760" y="1527120"/>
            <a:ext cx="4149360" cy="2180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658760" y="3914640"/>
            <a:ext cx="4149360" cy="2180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01680" y="121680"/>
            <a:ext cx="8534160" cy="972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4149360" cy="2180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658760" y="1527120"/>
            <a:ext cx="4149360" cy="2180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301680" y="3914640"/>
            <a:ext cx="8502840" cy="2180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stomShape 1"/>
          <p:cNvSpPr/>
          <p:nvPr/>
        </p:nvSpPr>
        <p:spPr>
          <a:xfrm>
            <a:off x="0" y="6705720"/>
            <a:ext cx="9143640" cy="15192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4" name="CustomShape 2"/>
          <p:cNvSpPr/>
          <p:nvPr/>
        </p:nvSpPr>
        <p:spPr>
          <a:xfrm>
            <a:off x="0" y="0"/>
            <a:ext cx="9143640" cy="139356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" name="CustomShape 3"/>
          <p:cNvSpPr/>
          <p:nvPr/>
        </p:nvSpPr>
        <p:spPr>
          <a:xfrm>
            <a:off x="0" y="0"/>
            <a:ext cx="151920" cy="685764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CustomShape 4"/>
          <p:cNvSpPr/>
          <p:nvPr/>
        </p:nvSpPr>
        <p:spPr>
          <a:xfrm>
            <a:off x="8991720" y="0"/>
            <a:ext cx="151920" cy="685764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CustomShape 5"/>
          <p:cNvSpPr/>
          <p:nvPr/>
        </p:nvSpPr>
        <p:spPr>
          <a:xfrm>
            <a:off x="149400" y="6388200"/>
            <a:ext cx="8832600" cy="309240"/>
          </a:xfrm>
          <a:prstGeom prst="rect">
            <a:avLst/>
          </a:prstGeom>
          <a:solidFill>
            <a:srgbClr val="8CADAE"/>
          </a:solidFill>
        </p:spPr>
      </p:sp>
      <p:sp>
        <p:nvSpPr>
          <p:cNvPr id="5" name="CustomShape 6"/>
          <p:cNvSpPr/>
          <p:nvPr/>
        </p:nvSpPr>
        <p:spPr>
          <a:xfrm>
            <a:off x="152280" y="155520"/>
            <a:ext cx="8832600" cy="6546600"/>
          </a:xfrm>
          <a:prstGeom prst="rect">
            <a:avLst/>
          </a:prstGeom>
          <a:ln w="9360">
            <a:solidFill>
              <a:srgbClr val="7B9899"/>
            </a:solidFill>
            <a:miter/>
          </a:ln>
        </p:spPr>
      </p:sp>
      <p:sp>
        <p:nvSpPr>
          <p:cNvPr id="6" name="Line 7"/>
          <p:cNvSpPr/>
          <p:nvPr/>
        </p:nvSpPr>
        <p:spPr>
          <a:xfrm>
            <a:off x="152280" y="1276200"/>
            <a:ext cx="8832960" cy="0"/>
          </a:xfrm>
          <a:prstGeom prst="line">
            <a:avLst/>
          </a:prstGeom>
          <a:ln w="9360">
            <a:solidFill>
              <a:srgbClr val="7B9899"/>
            </a:solidFill>
            <a:custDash>
              <a:ds d="105000" sp="35000"/>
            </a:custDash>
            <a:round/>
          </a:ln>
        </p:spPr>
      </p:sp>
      <p:sp>
        <p:nvSpPr>
          <p:cNvPr id="7" name="CustomShape 8"/>
          <p:cNvSpPr/>
          <p:nvPr/>
        </p:nvSpPr>
        <p:spPr>
          <a:xfrm>
            <a:off x="4267080" y="955800"/>
            <a:ext cx="609120" cy="609120"/>
          </a:xfrm>
          <a:prstGeom prst="ellipse">
            <a:avLst/>
          </a:prstGeom>
          <a:solidFill>
            <a:srgbClr val="FFFFFF"/>
          </a:solidFill>
        </p:spPr>
      </p:sp>
      <p:sp>
        <p:nvSpPr>
          <p:cNvPr id="8" name="CustomShape 9"/>
          <p:cNvSpPr/>
          <p:nvPr/>
        </p:nvSpPr>
        <p:spPr>
          <a:xfrm>
            <a:off x="4362480" y="1050840"/>
            <a:ext cx="418680" cy="420480"/>
          </a:xfrm>
          <a:prstGeom prst="ellipse">
            <a:avLst/>
          </a:prstGeom>
          <a:solidFill>
            <a:srgbClr val="FFFFFF"/>
          </a:solidFill>
          <a:ln w="50760">
            <a:solidFill>
              <a:srgbClr val="7B9899"/>
            </a:solidFill>
            <a:round/>
          </a:ln>
        </p:spPr>
      </p:sp>
      <p:sp>
        <p:nvSpPr>
          <p:cNvPr id="9" name="CustomShape 10"/>
          <p:cNvSpPr/>
          <p:nvPr/>
        </p:nvSpPr>
        <p:spPr>
          <a:xfrm>
            <a:off x="0" y="6705720"/>
            <a:ext cx="9143640" cy="15192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0" name="CustomShape 11"/>
          <p:cNvSpPr/>
          <p:nvPr/>
        </p:nvSpPr>
        <p:spPr>
          <a:xfrm>
            <a:off x="8991720" y="3240"/>
            <a:ext cx="151920" cy="685764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1" name="CustomShape 12"/>
          <p:cNvSpPr/>
          <p:nvPr/>
        </p:nvSpPr>
        <p:spPr>
          <a:xfrm>
            <a:off x="0" y="0"/>
            <a:ext cx="151920" cy="685764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2" name="CustomShape 13"/>
          <p:cNvSpPr/>
          <p:nvPr/>
        </p:nvSpPr>
        <p:spPr>
          <a:xfrm>
            <a:off x="0" y="0"/>
            <a:ext cx="9143640" cy="251424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3" name="CustomShape 14"/>
          <p:cNvSpPr/>
          <p:nvPr/>
        </p:nvSpPr>
        <p:spPr>
          <a:xfrm>
            <a:off x="146160" y="6391440"/>
            <a:ext cx="8832600" cy="309240"/>
          </a:xfrm>
          <a:prstGeom prst="rect">
            <a:avLst/>
          </a:prstGeom>
          <a:solidFill>
            <a:srgbClr val="8CADAE"/>
          </a:solidFill>
        </p:spPr>
      </p:sp>
      <p:sp>
        <p:nvSpPr>
          <p:cNvPr id="14" name="Line 15"/>
          <p:cNvSpPr/>
          <p:nvPr/>
        </p:nvSpPr>
        <p:spPr>
          <a:xfrm>
            <a:off x="155520" y="2419200"/>
            <a:ext cx="8832600" cy="0"/>
          </a:xfrm>
          <a:prstGeom prst="line">
            <a:avLst/>
          </a:prstGeom>
          <a:ln w="11520">
            <a:solidFill>
              <a:srgbClr val="7B9899"/>
            </a:solidFill>
            <a:custDash>
              <a:ds d="105000" sp="35000"/>
            </a:custDash>
            <a:round/>
          </a:ln>
        </p:spPr>
      </p:sp>
      <p:sp>
        <p:nvSpPr>
          <p:cNvPr id="15" name="CustomShape 16"/>
          <p:cNvSpPr/>
          <p:nvPr/>
        </p:nvSpPr>
        <p:spPr>
          <a:xfrm>
            <a:off x="152280" y="152280"/>
            <a:ext cx="8832600" cy="6546600"/>
          </a:xfrm>
          <a:prstGeom prst="rect">
            <a:avLst/>
          </a:prstGeom>
          <a:ln w="9360">
            <a:solidFill>
              <a:srgbClr val="7B9899"/>
            </a:solidFill>
            <a:miter/>
          </a:ln>
        </p:spPr>
      </p:sp>
      <p:sp>
        <p:nvSpPr>
          <p:cNvPr id="16" name="CustomShape 17"/>
          <p:cNvSpPr/>
          <p:nvPr/>
        </p:nvSpPr>
        <p:spPr>
          <a:xfrm>
            <a:off x="4267080" y="2114640"/>
            <a:ext cx="609120" cy="609120"/>
          </a:xfrm>
          <a:prstGeom prst="ellipse">
            <a:avLst/>
          </a:prstGeom>
          <a:solidFill>
            <a:srgbClr val="FFFFFF"/>
          </a:solidFill>
        </p:spPr>
      </p:sp>
      <p:sp>
        <p:nvSpPr>
          <p:cNvPr id="17" name="CustomShape 18"/>
          <p:cNvSpPr/>
          <p:nvPr/>
        </p:nvSpPr>
        <p:spPr>
          <a:xfrm>
            <a:off x="4362480" y="2209680"/>
            <a:ext cx="418680" cy="420480"/>
          </a:xfrm>
          <a:prstGeom prst="ellipse">
            <a:avLst/>
          </a:prstGeom>
          <a:solidFill>
            <a:srgbClr val="FFFFFF"/>
          </a:solidFill>
          <a:ln w="50760">
            <a:solidFill>
              <a:srgbClr val="7B9899"/>
            </a:solidFill>
            <a:round/>
          </a:ln>
        </p:spPr>
      </p:sp>
      <p:sp>
        <p:nvSpPr>
          <p:cNvPr id="18" name="PlaceHolder 19"/>
          <p:cNvSpPr>
            <a:spLocks noGrp="1"/>
          </p:cNvSpPr>
          <p:nvPr>
            <p:ph type="title"/>
          </p:nvPr>
        </p:nvSpPr>
        <p:spPr>
          <a:xfrm>
            <a:off x="685800" y="380880"/>
            <a:ext cx="7772040" cy="175212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ru-RU" sz="4200">
                <a:solidFill>
                  <a:srgbClr val="D16349"/>
                </a:solidFill>
                <a:latin typeface="Georgia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19" name="PlaceHolder 20"/>
          <p:cNvSpPr>
            <a:spLocks noGrp="1"/>
          </p:cNvSpPr>
          <p:nvPr>
            <p:ph type="dt"/>
          </p:nvPr>
        </p:nvSpPr>
        <p:spPr>
          <a:xfrm>
            <a:off x="5791320" y="6405480"/>
            <a:ext cx="304452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>
                <a:solidFill>
                  <a:srgbClr val="FFFFFF"/>
                </a:solidFill>
                <a:latin typeface="Trebuchet MS"/>
              </a:rPr>
              <a:t>30.1.16</a:t>
            </a:r>
            <a:endParaRPr/>
          </a:p>
        </p:txBody>
      </p:sp>
      <p:sp>
        <p:nvSpPr>
          <p:cNvPr id="20" name="PlaceHolder 21"/>
          <p:cNvSpPr>
            <a:spLocks noGrp="1"/>
          </p:cNvSpPr>
          <p:nvPr>
            <p:ph type="ftr"/>
          </p:nvPr>
        </p:nvSpPr>
        <p:spPr>
          <a:xfrm>
            <a:off x="304920" y="6410160"/>
            <a:ext cx="3580920" cy="36648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21" name="PlaceHolder 22"/>
          <p:cNvSpPr>
            <a:spLocks noGrp="1"/>
          </p:cNvSpPr>
          <p:nvPr>
            <p:ph type="sldNum"/>
          </p:nvPr>
        </p:nvSpPr>
        <p:spPr>
          <a:xfrm>
            <a:off x="4343400" y="2198520"/>
            <a:ext cx="456840" cy="44100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fld id="{763E6E31-2A62-48B2-B1C7-5A1AC170BFA0}" type="slidenum">
              <a:rPr lang="ru-RU" sz="1600">
                <a:solidFill>
                  <a:srgbClr val="6D8687"/>
                </a:solidFill>
                <a:latin typeface="Trebuchet MS"/>
              </a:rPr>
              <a:t>‹#›</a:t>
            </a:fld>
            <a:endParaRPr/>
          </a:p>
        </p:txBody>
      </p:sp>
      <p:sp>
        <p:nvSpPr>
          <p:cNvPr id="22" name="PlaceHolder 2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0" y="6705720"/>
            <a:ext cx="9143640" cy="15192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6" name="CustomShape 2"/>
          <p:cNvSpPr/>
          <p:nvPr/>
        </p:nvSpPr>
        <p:spPr>
          <a:xfrm>
            <a:off x="0" y="0"/>
            <a:ext cx="9143640" cy="139356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7" name="CustomShape 3"/>
          <p:cNvSpPr/>
          <p:nvPr/>
        </p:nvSpPr>
        <p:spPr>
          <a:xfrm>
            <a:off x="0" y="0"/>
            <a:ext cx="151920" cy="685764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8" name="CustomShape 4"/>
          <p:cNvSpPr/>
          <p:nvPr/>
        </p:nvSpPr>
        <p:spPr>
          <a:xfrm>
            <a:off x="8991720" y="0"/>
            <a:ext cx="151920" cy="685764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9" name="CustomShape 5"/>
          <p:cNvSpPr/>
          <p:nvPr/>
        </p:nvSpPr>
        <p:spPr>
          <a:xfrm>
            <a:off x="149400" y="6388200"/>
            <a:ext cx="8832600" cy="309240"/>
          </a:xfrm>
          <a:prstGeom prst="rect">
            <a:avLst/>
          </a:prstGeom>
          <a:solidFill>
            <a:srgbClr val="8CADAE"/>
          </a:solidFill>
        </p:spPr>
      </p:sp>
      <p:sp>
        <p:nvSpPr>
          <p:cNvPr id="60" name="CustomShape 6"/>
          <p:cNvSpPr/>
          <p:nvPr/>
        </p:nvSpPr>
        <p:spPr>
          <a:xfrm>
            <a:off x="152280" y="155520"/>
            <a:ext cx="8832600" cy="6546600"/>
          </a:xfrm>
          <a:prstGeom prst="rect">
            <a:avLst/>
          </a:prstGeom>
          <a:ln w="9360">
            <a:solidFill>
              <a:srgbClr val="7B9899"/>
            </a:solidFill>
            <a:miter/>
          </a:ln>
        </p:spPr>
      </p:sp>
      <p:sp>
        <p:nvSpPr>
          <p:cNvPr id="61" name="Line 7"/>
          <p:cNvSpPr/>
          <p:nvPr/>
        </p:nvSpPr>
        <p:spPr>
          <a:xfrm>
            <a:off x="152280" y="1276200"/>
            <a:ext cx="8832960" cy="0"/>
          </a:xfrm>
          <a:prstGeom prst="line">
            <a:avLst/>
          </a:prstGeom>
          <a:ln w="9360">
            <a:solidFill>
              <a:srgbClr val="7B9899"/>
            </a:solidFill>
            <a:custDash>
              <a:ds d="105000" sp="35000"/>
            </a:custDash>
            <a:round/>
          </a:ln>
        </p:spPr>
      </p:sp>
      <p:sp>
        <p:nvSpPr>
          <p:cNvPr id="62" name="CustomShape 8"/>
          <p:cNvSpPr/>
          <p:nvPr/>
        </p:nvSpPr>
        <p:spPr>
          <a:xfrm>
            <a:off x="4267080" y="955800"/>
            <a:ext cx="609120" cy="609120"/>
          </a:xfrm>
          <a:prstGeom prst="ellipse">
            <a:avLst/>
          </a:prstGeom>
          <a:solidFill>
            <a:srgbClr val="FFFFFF"/>
          </a:solidFill>
        </p:spPr>
      </p:sp>
      <p:sp>
        <p:nvSpPr>
          <p:cNvPr id="63" name="CustomShape 9"/>
          <p:cNvSpPr/>
          <p:nvPr/>
        </p:nvSpPr>
        <p:spPr>
          <a:xfrm>
            <a:off x="4362480" y="1050840"/>
            <a:ext cx="418680" cy="420480"/>
          </a:xfrm>
          <a:prstGeom prst="ellipse">
            <a:avLst/>
          </a:prstGeom>
          <a:solidFill>
            <a:srgbClr val="FFFFFF"/>
          </a:solidFill>
          <a:ln w="50760">
            <a:solidFill>
              <a:srgbClr val="7B9899"/>
            </a:solidFill>
            <a:round/>
          </a:ln>
        </p:spPr>
      </p:sp>
      <p:sp>
        <p:nvSpPr>
          <p:cNvPr id="64" name="PlaceHolder 10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4160" cy="75852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ru-RU" sz="3300">
                <a:solidFill>
                  <a:srgbClr val="7B9899"/>
                </a:solidFill>
                <a:latin typeface="Georgia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65" name="PlaceHolder 11"/>
          <p:cNvSpPr>
            <a:spLocks noGrp="1"/>
          </p:cNvSpPr>
          <p:nvPr>
            <p:ph type="body"/>
          </p:nvPr>
        </p:nvSpPr>
        <p:spPr>
          <a:xfrm>
            <a:off x="301680" y="1527120"/>
            <a:ext cx="8503560" cy="457164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ru-RU" sz="2700">
                <a:solidFill>
                  <a:srgbClr val="000000"/>
                </a:solidFill>
                <a:latin typeface="Georgia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 sz="2700">
                <a:solidFill>
                  <a:srgbClr val="000000"/>
                </a:solidFill>
                <a:latin typeface="Georgia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 sz="2700">
                <a:solidFill>
                  <a:srgbClr val="000000"/>
                </a:solidFill>
                <a:latin typeface="Georgia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 sz="2700">
                <a:solidFill>
                  <a:srgbClr val="000000"/>
                </a:solidFill>
                <a:latin typeface="Georgia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 sz="2700">
                <a:solidFill>
                  <a:srgbClr val="000000"/>
                </a:solidFill>
                <a:latin typeface="Georgia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 sz="2700">
                <a:solidFill>
                  <a:srgbClr val="000000"/>
                </a:solidFill>
                <a:latin typeface="Georgia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ru-RU" sz="2700">
                <a:solidFill>
                  <a:srgbClr val="000000"/>
                </a:solidFill>
                <a:latin typeface="Georgia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ru-RU" sz="2200">
                <a:solidFill>
                  <a:srgbClr val="646B86"/>
                </a:solidFill>
                <a:latin typeface="Georgia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ru-RU" sz="2000">
                <a:solidFill>
                  <a:srgbClr val="000000"/>
                </a:solidFill>
                <a:latin typeface="Georgia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ru-RU" sz="2000">
                <a:solidFill>
                  <a:srgbClr val="646B86"/>
                </a:solidFill>
                <a:latin typeface="Georgia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Georgia"/>
              </a:rPr>
              <a:t>Пятый уровень</a:t>
            </a:r>
            <a:endParaRPr/>
          </a:p>
        </p:txBody>
      </p:sp>
      <p:sp>
        <p:nvSpPr>
          <p:cNvPr id="66" name="PlaceHolder 12"/>
          <p:cNvSpPr>
            <a:spLocks noGrp="1"/>
          </p:cNvSpPr>
          <p:nvPr>
            <p:ph type="dt"/>
          </p:nvPr>
        </p:nvSpPr>
        <p:spPr>
          <a:xfrm>
            <a:off x="5791320" y="6405480"/>
            <a:ext cx="304452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>
                <a:solidFill>
                  <a:srgbClr val="FFFFFF"/>
                </a:solidFill>
                <a:latin typeface="Trebuchet MS"/>
              </a:rPr>
              <a:t>30.1.16</a:t>
            </a:r>
            <a:endParaRPr/>
          </a:p>
        </p:txBody>
      </p:sp>
      <p:sp>
        <p:nvSpPr>
          <p:cNvPr id="67" name="PlaceHolder 13"/>
          <p:cNvSpPr>
            <a:spLocks noGrp="1"/>
          </p:cNvSpPr>
          <p:nvPr>
            <p:ph type="ftr"/>
          </p:nvPr>
        </p:nvSpPr>
        <p:spPr>
          <a:xfrm>
            <a:off x="304920" y="6410160"/>
            <a:ext cx="3580920" cy="36648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68" name="PlaceHolder 14"/>
          <p:cNvSpPr>
            <a:spLocks noGrp="1"/>
          </p:cNvSpPr>
          <p:nvPr>
            <p:ph type="sldNum"/>
          </p:nvPr>
        </p:nvSpPr>
        <p:spPr>
          <a:xfrm>
            <a:off x="4362480" y="1027080"/>
            <a:ext cx="456840" cy="44100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>
              <a:lnSpc>
                <a:spcPct val="100000"/>
              </a:lnSpc>
            </a:pPr>
            <a:fld id="{4AC86871-6E26-488B-AA00-36586D2645CF}" type="slidenum">
              <a:rPr lang="ru-RU" sz="1600">
                <a:solidFill>
                  <a:srgbClr val="7B9899"/>
                </a:solidFill>
                <a:latin typeface="Trebuchet MS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tiff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1476360" y="549360"/>
            <a:ext cx="5974920" cy="15300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b="1" dirty="0">
                <a:solidFill>
                  <a:srgbClr val="646B86"/>
                </a:solidFill>
                <a:latin typeface="Georgia"/>
              </a:rPr>
              <a:t>Педагогический проект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b="1" dirty="0">
                <a:solidFill>
                  <a:srgbClr val="646B86"/>
                </a:solidFill>
                <a:latin typeface="Georgia"/>
              </a:rPr>
              <a:t>учителя музыки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b="1" dirty="0" err="1">
                <a:solidFill>
                  <a:srgbClr val="646B86"/>
                </a:solidFill>
                <a:latin typeface="Georgia"/>
              </a:rPr>
              <a:t>Жидиловского</a:t>
            </a:r>
            <a:r>
              <a:rPr lang="ru-RU" b="1" dirty="0">
                <a:solidFill>
                  <a:srgbClr val="646B86"/>
                </a:solidFill>
                <a:latin typeface="Georgia"/>
              </a:rPr>
              <a:t> филиала МБОУ </a:t>
            </a:r>
            <a:r>
              <a:rPr lang="ru-RU" b="1" dirty="0" err="1">
                <a:solidFill>
                  <a:srgbClr val="646B86"/>
                </a:solidFill>
                <a:latin typeface="Georgia"/>
              </a:rPr>
              <a:t>З</a:t>
            </a:r>
            <a:r>
              <a:rPr lang="ru-RU" b="1" dirty="0" err="1" smtClean="0">
                <a:solidFill>
                  <a:srgbClr val="646B86"/>
                </a:solidFill>
                <a:latin typeface="Georgia"/>
              </a:rPr>
              <a:t>аворонежской</a:t>
            </a:r>
            <a:r>
              <a:rPr lang="ru-RU" b="1" dirty="0" smtClean="0">
                <a:solidFill>
                  <a:srgbClr val="646B86"/>
                </a:solidFill>
                <a:latin typeface="Georgia"/>
              </a:rPr>
              <a:t> </a:t>
            </a:r>
            <a:r>
              <a:rPr lang="ru-RU" b="1" dirty="0">
                <a:solidFill>
                  <a:srgbClr val="646B86"/>
                </a:solidFill>
                <a:latin typeface="Georgia"/>
              </a:rPr>
              <a:t>СОШ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b="1" dirty="0" err="1">
                <a:solidFill>
                  <a:srgbClr val="646B86"/>
                </a:solidFill>
                <a:latin typeface="Georgia"/>
              </a:rPr>
              <a:t>Казинской</a:t>
            </a:r>
            <a:r>
              <a:rPr lang="ru-RU" b="1" dirty="0">
                <a:solidFill>
                  <a:srgbClr val="646B86"/>
                </a:solidFill>
                <a:latin typeface="Georgia"/>
              </a:rPr>
              <a:t> Елены Николаевны</a:t>
            </a:r>
            <a:endParaRPr dirty="0"/>
          </a:p>
        </p:txBody>
      </p:sp>
      <p:sp>
        <p:nvSpPr>
          <p:cNvPr id="107" name="TextShape 2"/>
          <p:cNvSpPr txBox="1"/>
          <p:nvPr/>
        </p:nvSpPr>
        <p:spPr>
          <a:xfrm>
            <a:off x="-72000" y="1944000"/>
            <a:ext cx="8640000" cy="3651582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ru-RU" sz="4000" dirty="0">
                <a:solidFill>
                  <a:srgbClr val="000000"/>
                </a:solidFill>
                <a:latin typeface="Georgia"/>
              </a:rPr>
              <a:t>Формирование духовно –нравственных качеств обучающихся 
посредством музыки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179640" y="260640"/>
            <a:ext cx="8816400" cy="114264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ru-RU" sz="2000" dirty="0">
                <a:solidFill>
                  <a:srgbClr val="7B9899"/>
                </a:solidFill>
                <a:latin typeface="Georgia"/>
              </a:rPr>
              <a:t>Формирование духовно –нравственных качеств </a:t>
            </a:r>
            <a:r>
              <a:rPr lang="ru-RU" sz="2000" dirty="0" smtClean="0">
                <a:solidFill>
                  <a:srgbClr val="7B9899"/>
                </a:solidFill>
                <a:latin typeface="Georgia"/>
              </a:rPr>
              <a:t>обучающихся посредством </a:t>
            </a:r>
            <a:r>
              <a:rPr lang="ru-RU" sz="2000" dirty="0">
                <a:solidFill>
                  <a:srgbClr val="7B9899"/>
                </a:solidFill>
                <a:latin typeface="Georgia"/>
              </a:rPr>
              <a:t>музыки</a:t>
            </a:r>
            <a:r>
              <a:rPr lang="ru-RU" sz="1200" dirty="0">
                <a:solidFill>
                  <a:srgbClr val="7B9899"/>
                </a:solidFill>
                <a:latin typeface="Georgia"/>
              </a:rPr>
              <a:t>
</a:t>
            </a:r>
            <a:r>
              <a:rPr lang="ru-RU" sz="1000" dirty="0">
                <a:solidFill>
                  <a:srgbClr val="7B9899"/>
                </a:solidFill>
                <a:latin typeface="Georgia"/>
              </a:rPr>
              <a:t>
</a:t>
            </a:r>
            <a:r>
              <a:rPr lang="ru-RU" sz="1600" dirty="0">
                <a:solidFill>
                  <a:srgbClr val="7B9899"/>
                </a:solidFill>
                <a:latin typeface="Georgia"/>
              </a:rPr>
              <a:t> </a:t>
            </a:r>
            <a:endParaRPr dirty="0"/>
          </a:p>
        </p:txBody>
      </p:sp>
      <p:sp>
        <p:nvSpPr>
          <p:cNvPr id="125" name="TextShape 2"/>
          <p:cNvSpPr txBox="1"/>
          <p:nvPr/>
        </p:nvSpPr>
        <p:spPr>
          <a:xfrm>
            <a:off x="1403280" y="1413000"/>
            <a:ext cx="6400440" cy="404928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700" u="sng" dirty="0">
                <a:solidFill>
                  <a:srgbClr val="000000"/>
                </a:solidFill>
                <a:latin typeface="Georgia"/>
              </a:rPr>
              <a:t>Этапы и сроки реализации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graphicFrame>
        <p:nvGraphicFramePr>
          <p:cNvPr id="126" name="Table 3"/>
          <p:cNvGraphicFramePr/>
          <p:nvPr>
            <p:extLst>
              <p:ext uri="{D42A27DB-BD31-4B8C-83A1-F6EECF244321}">
                <p14:modId xmlns:p14="http://schemas.microsoft.com/office/powerpoint/2010/main" val="192847447"/>
              </p:ext>
            </p:extLst>
          </p:nvPr>
        </p:nvGraphicFramePr>
        <p:xfrm>
          <a:off x="397620" y="2000828"/>
          <a:ext cx="8411760" cy="4298040"/>
        </p:xfrm>
        <a:graphic>
          <a:graphicData uri="http://schemas.openxmlformats.org/drawingml/2006/table">
            <a:tbl>
              <a:tblPr/>
              <a:tblGrid>
                <a:gridCol w="1591886"/>
                <a:gridCol w="1842265"/>
                <a:gridCol w="497760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dirty="0">
                          <a:solidFill>
                            <a:srgbClr val="FFFFFF"/>
                          </a:solidFill>
                          <a:latin typeface="Georgia" pitchFamily="18" charset="0"/>
                        </a:rPr>
                        <a:t>Этап </a:t>
                      </a:r>
                      <a:endParaRPr sz="1800" b="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>
                          <a:solidFill>
                            <a:srgbClr val="FFFFFF"/>
                          </a:solidFill>
                          <a:latin typeface="Georgia" pitchFamily="18" charset="0"/>
                        </a:rPr>
                        <a:t>Срок</a:t>
                      </a:r>
                      <a:endParaRPr sz="1800" b="0">
                        <a:latin typeface="Georgia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>
                          <a:solidFill>
                            <a:srgbClr val="FFFFFF"/>
                          </a:solidFill>
                          <a:latin typeface="Georgia" pitchFamily="18" charset="0"/>
                        </a:rPr>
                        <a:t>реализации</a:t>
                      </a:r>
                      <a:endParaRPr sz="1800" b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>
                          <a:solidFill>
                            <a:srgbClr val="FFFFFF"/>
                          </a:solidFill>
                          <a:latin typeface="Georgia" pitchFamily="18" charset="0"/>
                        </a:rPr>
                        <a:t>Содержание </a:t>
                      </a:r>
                      <a:endParaRPr sz="1800" b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657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Подготовительный </a:t>
                      </a:r>
                      <a:endParaRPr sz="1800" b="0" dirty="0"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сентябрь </a:t>
                      </a:r>
                      <a:endParaRPr lang="ru-RU" sz="1800" b="0" dirty="0" smtClean="0">
                        <a:solidFill>
                          <a:srgbClr val="000000"/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dirty="0" smtClean="0">
                          <a:solidFill>
                            <a:srgbClr val="000000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2012 г.- </a:t>
                      </a: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февраль </a:t>
                      </a:r>
                      <a:endParaRPr sz="1800" b="0" dirty="0"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dirty="0" smtClean="0">
                          <a:solidFill>
                            <a:srgbClr val="000000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2013 </a:t>
                      </a: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г</a:t>
                      </a:r>
                      <a:endParaRPr sz="1800" b="0" dirty="0"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Изучение психолого-педагогической и методической литературы</a:t>
                      </a:r>
                      <a:endParaRPr sz="1800" b="0" dirty="0"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Определение цели и задач</a:t>
                      </a:r>
                      <a:endParaRPr sz="1800" b="0" dirty="0"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Разработка интерактивных средств обучения</a:t>
                      </a:r>
                      <a:endParaRPr sz="1800" b="0" dirty="0"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Подбор песенного репертуара духовно-нравственного содержания</a:t>
                      </a:r>
                      <a:endParaRPr sz="1800" b="0" dirty="0"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Разработка программы дополнительного образования «Фабрика поющих звездочек»</a:t>
                      </a:r>
                      <a:endParaRPr sz="1800" b="0" dirty="0"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Планирование работы</a:t>
                      </a:r>
                      <a:endParaRPr sz="1800" b="0" dirty="0"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179640" y="260640"/>
            <a:ext cx="8816400" cy="93564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ru-RU" sz="2000" dirty="0">
                <a:solidFill>
                  <a:srgbClr val="7B9899"/>
                </a:solidFill>
                <a:latin typeface="Georgia"/>
              </a:rPr>
              <a:t>Формирование духовно –нравственных качеств обучающихся </a:t>
            </a:r>
            <a:r>
              <a:rPr lang="ru-RU" sz="2000" dirty="0" smtClean="0">
                <a:solidFill>
                  <a:srgbClr val="7B9899"/>
                </a:solidFill>
                <a:latin typeface="Georgia"/>
              </a:rPr>
              <a:t>посредством </a:t>
            </a:r>
            <a:r>
              <a:rPr lang="ru-RU" sz="2000" dirty="0">
                <a:solidFill>
                  <a:srgbClr val="7B9899"/>
                </a:solidFill>
                <a:latin typeface="Georgia"/>
              </a:rPr>
              <a:t>музыки
</a:t>
            </a:r>
            <a:r>
              <a:rPr lang="ru-RU" sz="1000" dirty="0">
                <a:solidFill>
                  <a:srgbClr val="7B9899"/>
                </a:solidFill>
                <a:latin typeface="Georgia"/>
              </a:rPr>
              <a:t>
</a:t>
            </a:r>
            <a:r>
              <a:rPr lang="ru-RU" sz="1600" dirty="0">
                <a:solidFill>
                  <a:srgbClr val="7B9899"/>
                </a:solidFill>
                <a:latin typeface="Georgia"/>
              </a:rPr>
              <a:t> </a:t>
            </a:r>
            <a:endParaRPr dirty="0"/>
          </a:p>
        </p:txBody>
      </p:sp>
      <p:sp>
        <p:nvSpPr>
          <p:cNvPr id="128" name="TextShape 2"/>
          <p:cNvSpPr txBox="1"/>
          <p:nvPr/>
        </p:nvSpPr>
        <p:spPr>
          <a:xfrm>
            <a:off x="1332000" y="1413000"/>
            <a:ext cx="6400440" cy="404928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700" u="sng">
                <a:solidFill>
                  <a:srgbClr val="000000"/>
                </a:solidFill>
                <a:latin typeface="Georgia"/>
              </a:rPr>
              <a:t>Этапы и сроки реализации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graphicFrame>
        <p:nvGraphicFramePr>
          <p:cNvPr id="129" name="Table 3"/>
          <p:cNvGraphicFramePr/>
          <p:nvPr>
            <p:extLst>
              <p:ext uri="{D42A27DB-BD31-4B8C-83A1-F6EECF244321}">
                <p14:modId xmlns:p14="http://schemas.microsoft.com/office/powerpoint/2010/main" val="1094735733"/>
              </p:ext>
            </p:extLst>
          </p:nvPr>
        </p:nvGraphicFramePr>
        <p:xfrm>
          <a:off x="395280" y="1894115"/>
          <a:ext cx="8210160" cy="4947686"/>
        </p:xfrm>
        <a:graphic>
          <a:graphicData uri="http://schemas.openxmlformats.org/drawingml/2006/table">
            <a:tbl>
              <a:tblPr/>
              <a:tblGrid>
                <a:gridCol w="1512360"/>
                <a:gridCol w="1800000"/>
                <a:gridCol w="4897800"/>
              </a:tblGrid>
              <a:tr h="7695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b="1" dirty="0">
                          <a:solidFill>
                            <a:srgbClr val="FFFFFF"/>
                          </a:solidFill>
                          <a:latin typeface="Georgia" pitchFamily="18" charset="0"/>
                        </a:rPr>
                        <a:t>Этап </a:t>
                      </a:r>
                      <a:endParaRPr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b="1">
                          <a:solidFill>
                            <a:srgbClr val="FFFFFF"/>
                          </a:solidFill>
                          <a:latin typeface="Georgia" pitchFamily="18" charset="0"/>
                        </a:rPr>
                        <a:t>Срок</a:t>
                      </a:r>
                      <a:endParaRPr>
                        <a:latin typeface="Georgia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b="1">
                          <a:solidFill>
                            <a:srgbClr val="FFFFFF"/>
                          </a:solidFill>
                          <a:latin typeface="Georgia" pitchFamily="18" charset="0"/>
                        </a:rPr>
                        <a:t>реализации</a:t>
                      </a:r>
                      <a:endParaRPr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b="1">
                          <a:solidFill>
                            <a:srgbClr val="FFFFFF"/>
                          </a:solidFill>
                          <a:latin typeface="Georgia" pitchFamily="18" charset="0"/>
                        </a:rPr>
                        <a:t>Содержание </a:t>
                      </a:r>
                      <a:endParaRPr>
                        <a:latin typeface="Georgia" pitchFamily="18" charset="0"/>
                      </a:endParaRPr>
                    </a:p>
                  </a:txBody>
                  <a:tcPr/>
                </a:tc>
              </a:tr>
              <a:tr h="4178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Основной </a:t>
                      </a:r>
                      <a:endParaRPr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февраль</a:t>
                      </a:r>
                      <a:endParaRPr dirty="0">
                        <a:latin typeface="Georgia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2013 </a:t>
                      </a:r>
                      <a:r>
                        <a:rPr lang="ru-RU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г. –</a:t>
                      </a:r>
                      <a:endParaRPr dirty="0">
                        <a:latin typeface="Georgia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май </a:t>
                      </a:r>
                      <a:endParaRPr dirty="0">
                        <a:latin typeface="Georgia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2015 г.</a:t>
                      </a:r>
                      <a:endParaRPr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ru-RU" dirty="0">
                          <a:solidFill>
                            <a:srgbClr val="000000"/>
                          </a:solidFill>
                          <a:latin typeface="Georgia" pitchFamily="18" charset="0"/>
                          <a:hlinkClick r:id="rId2" action="ppaction://hlinksldjump"/>
                        </a:rPr>
                        <a:t>Проведение мониторинга духовно-нравственного развития обучающихся </a:t>
                      </a:r>
                      <a:endParaRPr dirty="0">
                        <a:latin typeface="Georgia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ru-RU" dirty="0">
                          <a:solidFill>
                            <a:srgbClr val="000000"/>
                          </a:solidFill>
                          <a:latin typeface="Georgia" pitchFamily="18" charset="0"/>
                          <a:hlinkClick r:id="rId3" action="ppaction://hlinksldjump"/>
                        </a:rPr>
                        <a:t>Применение информационных технологий на уроках музыки</a:t>
                      </a:r>
                      <a:endParaRPr dirty="0">
                        <a:latin typeface="Georgia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ru-RU" dirty="0">
                          <a:solidFill>
                            <a:srgbClr val="000000"/>
                          </a:solidFill>
                          <a:latin typeface="Georgia" pitchFamily="18" charset="0"/>
                          <a:hlinkClick r:id="rId4" action="ppaction://hlinksldjump"/>
                        </a:rPr>
                        <a:t>Введение песенного материала духовно-нравственного содержания на уроках музыки</a:t>
                      </a:r>
                      <a:endParaRPr dirty="0">
                        <a:latin typeface="Georgia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ru-RU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Внедрение программы дополнительного образования «Фабрика поющих звездочек»</a:t>
                      </a:r>
                      <a:endParaRPr dirty="0">
                        <a:latin typeface="Georgia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ru-RU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Проведение внеурочных мероприятий</a:t>
                      </a:r>
                      <a:endParaRPr dirty="0">
                        <a:latin typeface="Georgia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ru-RU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Подготовка обучающихся к участию  в социально-значимых мероприятиях и конкурсах</a:t>
                      </a:r>
                      <a:endParaRPr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179640" y="116640"/>
            <a:ext cx="8816400" cy="114264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ru-RU" sz="2000" dirty="0">
                <a:solidFill>
                  <a:srgbClr val="7B9899"/>
                </a:solidFill>
                <a:latin typeface="Georgia"/>
              </a:rPr>
              <a:t>Формирование духовно –нравственных качеств </a:t>
            </a:r>
            <a:r>
              <a:rPr lang="ru-RU" sz="2000" dirty="0" smtClean="0">
                <a:solidFill>
                  <a:srgbClr val="7B9899"/>
                </a:solidFill>
                <a:latin typeface="Georgia"/>
              </a:rPr>
              <a:t>обучающихся посредством </a:t>
            </a:r>
            <a:r>
              <a:rPr lang="ru-RU" sz="2000" dirty="0">
                <a:solidFill>
                  <a:srgbClr val="7B9899"/>
                </a:solidFill>
                <a:latin typeface="Georgia"/>
              </a:rPr>
              <a:t>музыки</a:t>
            </a:r>
            <a:r>
              <a:rPr lang="ru-RU" sz="2800" dirty="0">
                <a:solidFill>
                  <a:srgbClr val="7B9899"/>
                </a:solidFill>
                <a:latin typeface="Georgia"/>
              </a:rPr>
              <a:t>
</a:t>
            </a:r>
            <a:endParaRPr dirty="0"/>
          </a:p>
        </p:txBody>
      </p:sp>
      <p:sp>
        <p:nvSpPr>
          <p:cNvPr id="131" name="TextShape 2"/>
          <p:cNvSpPr txBox="1"/>
          <p:nvPr/>
        </p:nvSpPr>
        <p:spPr>
          <a:xfrm>
            <a:off x="1403280" y="1484280"/>
            <a:ext cx="6400440" cy="404928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700" u="sng">
                <a:solidFill>
                  <a:srgbClr val="000000"/>
                </a:solidFill>
                <a:latin typeface="Georgia"/>
              </a:rPr>
              <a:t>Этапы и сроки реализации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graphicFrame>
        <p:nvGraphicFramePr>
          <p:cNvPr id="132" name="Table 3"/>
          <p:cNvGraphicFramePr/>
          <p:nvPr/>
        </p:nvGraphicFramePr>
        <p:xfrm>
          <a:off x="539640" y="2276640"/>
          <a:ext cx="8064000" cy="2927160"/>
        </p:xfrm>
        <a:graphic>
          <a:graphicData uri="http://schemas.openxmlformats.org/drawingml/2006/table">
            <a:tbl>
              <a:tblPr/>
              <a:tblGrid>
                <a:gridCol w="2364840"/>
                <a:gridCol w="1553040"/>
                <a:gridCol w="4146120"/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b="1" dirty="0">
                          <a:solidFill>
                            <a:srgbClr val="FFFFFF"/>
                          </a:solidFill>
                          <a:latin typeface="Georgia"/>
                        </a:rPr>
                        <a:t>Этап 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b="1">
                          <a:solidFill>
                            <a:srgbClr val="FFFFFF"/>
                          </a:solidFill>
                          <a:latin typeface="Georgia"/>
                        </a:rPr>
                        <a:t>Срок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b="1">
                          <a:solidFill>
                            <a:srgbClr val="FFFFFF"/>
                          </a:solidFill>
                          <a:latin typeface="Georgia"/>
                        </a:rPr>
                        <a:t>реализации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b="1">
                          <a:solidFill>
                            <a:srgbClr val="FFFFFF"/>
                          </a:solidFill>
                          <a:latin typeface="Georgia"/>
                        </a:rPr>
                        <a:t>Содержание </a:t>
                      </a:r>
                      <a:endParaRPr/>
                    </a:p>
                  </a:txBody>
                  <a:tcPr/>
                </a:tc>
              </a:tr>
              <a:tr h="2012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0000"/>
                          </a:solidFill>
                          <a:latin typeface="Georgia"/>
                        </a:rPr>
                        <a:t>Аналитический 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0000"/>
                          </a:solidFill>
                          <a:latin typeface="Georgia"/>
                        </a:rPr>
                        <a:t>Май –июнь </a:t>
                      </a:r>
                      <a:endParaRPr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0000"/>
                          </a:solidFill>
                          <a:latin typeface="Georgia"/>
                        </a:rPr>
                        <a:t>2015г.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ru-RU" dirty="0">
                          <a:solidFill>
                            <a:srgbClr val="000000"/>
                          </a:solidFill>
                          <a:latin typeface="Georgia"/>
                        </a:rPr>
                        <a:t>Диагностика</a:t>
                      </a:r>
                      <a:endParaRPr dirty="0"/>
                    </a:p>
                    <a:p>
                      <a:pPr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ru-RU" dirty="0">
                          <a:solidFill>
                            <a:srgbClr val="000000"/>
                          </a:solidFill>
                          <a:latin typeface="Georgia"/>
                        </a:rPr>
                        <a:t>Изучение уровня духовно-нравственного развития обучающихся</a:t>
                      </a:r>
                      <a:endParaRPr dirty="0"/>
                    </a:p>
                    <a:p>
                      <a:pPr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ru-RU" dirty="0">
                          <a:solidFill>
                            <a:srgbClr val="000000"/>
                          </a:solidFill>
                          <a:latin typeface="Georgia"/>
                        </a:rPr>
                        <a:t>Обобщение опыта работы</a:t>
                      </a:r>
                      <a:endParaRPr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179640" y="188640"/>
            <a:ext cx="8816400" cy="114264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ru-RU" sz="2000" dirty="0">
                <a:solidFill>
                  <a:srgbClr val="7B9899"/>
                </a:solidFill>
                <a:latin typeface="Georgia"/>
              </a:rPr>
              <a:t>Формирование духовно –нравственных качеств обучающихся </a:t>
            </a:r>
            <a:r>
              <a:rPr lang="ru-RU" sz="2000" dirty="0" smtClean="0">
                <a:solidFill>
                  <a:srgbClr val="7B9899"/>
                </a:solidFill>
                <a:latin typeface="Georgia"/>
              </a:rPr>
              <a:t>посредством </a:t>
            </a:r>
            <a:r>
              <a:rPr lang="ru-RU" sz="2000" dirty="0">
                <a:solidFill>
                  <a:srgbClr val="7B9899"/>
                </a:solidFill>
                <a:latin typeface="Georgia"/>
              </a:rPr>
              <a:t>музыки</a:t>
            </a:r>
            <a:r>
              <a:rPr lang="ru-RU" sz="1200" dirty="0">
                <a:solidFill>
                  <a:srgbClr val="7B9899"/>
                </a:solidFill>
                <a:latin typeface="Georgia"/>
              </a:rPr>
              <a:t>
</a:t>
            </a:r>
            <a:r>
              <a:rPr lang="ru-RU" sz="1000" dirty="0">
                <a:solidFill>
                  <a:srgbClr val="7B9899"/>
                </a:solidFill>
                <a:latin typeface="Georgia"/>
              </a:rPr>
              <a:t>
</a:t>
            </a:r>
            <a:r>
              <a:rPr lang="ru-RU" sz="1600" dirty="0">
                <a:solidFill>
                  <a:srgbClr val="7B9899"/>
                </a:solidFill>
                <a:latin typeface="Georgia"/>
              </a:rPr>
              <a:t> </a:t>
            </a:r>
            <a:endParaRPr dirty="0"/>
          </a:p>
        </p:txBody>
      </p:sp>
      <p:sp>
        <p:nvSpPr>
          <p:cNvPr id="137" name="TextShape 2"/>
          <p:cNvSpPr txBox="1"/>
          <p:nvPr/>
        </p:nvSpPr>
        <p:spPr>
          <a:xfrm>
            <a:off x="1332000" y="1557360"/>
            <a:ext cx="6551280" cy="11520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Georgia" pitchFamily="18" charset="0"/>
              </a:rPr>
              <a:t>Динамика развития духовно-нравственных качеств обучающихся</a:t>
            </a:r>
            <a:endParaRPr sz="2000" dirty="0">
              <a:latin typeface="Georgia" pitchFamily="18" charset="0"/>
            </a:endParaRP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5931435"/>
              </p:ext>
            </p:extLst>
          </p:nvPr>
        </p:nvGraphicFramePr>
        <p:xfrm>
          <a:off x="1885950" y="2759075"/>
          <a:ext cx="5327650" cy="3198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179640" y="116640"/>
            <a:ext cx="8816400" cy="114264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ru-RU" sz="2000" dirty="0">
                <a:solidFill>
                  <a:srgbClr val="7B9899"/>
                </a:solidFill>
                <a:latin typeface="Georgia"/>
              </a:rPr>
              <a:t>Формирование духовно –нравственных качеств </a:t>
            </a:r>
            <a:r>
              <a:rPr lang="ru-RU" sz="2000" dirty="0" smtClean="0">
                <a:solidFill>
                  <a:srgbClr val="7B9899"/>
                </a:solidFill>
                <a:latin typeface="Georgia"/>
              </a:rPr>
              <a:t>обучающихся посредством </a:t>
            </a:r>
            <a:r>
              <a:rPr lang="ru-RU" sz="2000" dirty="0">
                <a:solidFill>
                  <a:srgbClr val="7B9899"/>
                </a:solidFill>
                <a:latin typeface="Georgia"/>
              </a:rPr>
              <a:t>музыки
</a:t>
            </a:r>
            <a:endParaRPr dirty="0"/>
          </a:p>
        </p:txBody>
      </p:sp>
      <p:sp>
        <p:nvSpPr>
          <p:cNvPr id="140" name="TextShape 2"/>
          <p:cNvSpPr txBox="1"/>
          <p:nvPr/>
        </p:nvSpPr>
        <p:spPr>
          <a:xfrm>
            <a:off x="324000" y="1402510"/>
            <a:ext cx="3095280" cy="232097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SzPct val="25000"/>
            </a:pPr>
            <a:r>
              <a:rPr lang="ru-RU" sz="2700" dirty="0" smtClean="0">
                <a:solidFill>
                  <a:srgbClr val="000000"/>
                </a:solidFill>
                <a:latin typeface="Georgia"/>
              </a:rPr>
              <a:t> </a:t>
            </a:r>
            <a:endParaRPr dirty="0">
              <a:latin typeface="Georgia" pitchFamily="18" charset="0"/>
            </a:endParaRPr>
          </a:p>
          <a:p>
            <a:pPr>
              <a:lnSpc>
                <a:spcPct val="100000"/>
              </a:lnSpc>
              <a:buSzPct val="25000"/>
            </a:pPr>
            <a:r>
              <a:rPr lang="ru-RU" sz="2700" dirty="0" smtClean="0">
                <a:solidFill>
                  <a:srgbClr val="000000"/>
                </a:solidFill>
                <a:latin typeface="Georgia" pitchFamily="18" charset="0"/>
              </a:rPr>
              <a:t> - Участие солистов и вокальных ансамблей </a:t>
            </a:r>
            <a:r>
              <a:rPr lang="ru-RU" sz="2700" dirty="0">
                <a:solidFill>
                  <a:srgbClr val="000000"/>
                </a:solidFill>
                <a:latin typeface="Georgia" pitchFamily="18" charset="0"/>
              </a:rPr>
              <a:t>в </a:t>
            </a:r>
            <a:r>
              <a:rPr lang="ru-RU" sz="2700" dirty="0" smtClean="0">
                <a:solidFill>
                  <a:srgbClr val="000000"/>
                </a:solidFill>
                <a:latin typeface="Georgia" pitchFamily="18" charset="0"/>
              </a:rPr>
              <a:t>конкурсах </a:t>
            </a:r>
            <a:endParaRPr dirty="0">
              <a:latin typeface="Georg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264" y="1545133"/>
            <a:ext cx="1890592" cy="26735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669" y="1545133"/>
            <a:ext cx="1479371" cy="20357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663" y="3788008"/>
            <a:ext cx="1588924" cy="21808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116" y="3941764"/>
            <a:ext cx="1527210" cy="2118038"/>
          </a:xfrm>
          <a:prstGeom prst="rect">
            <a:avLst/>
          </a:prstGeom>
        </p:spPr>
      </p:pic>
      <p:pic>
        <p:nvPicPr>
          <p:cNvPr id="8" name="Picture 5" descr="Бези-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369" y="2036618"/>
            <a:ext cx="1877837" cy="259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ena\Desktop\педагогический совет совет\мои награды\межд конк малыгин москва 201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30" y="4029679"/>
            <a:ext cx="1584445" cy="218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ena\Desktop\педагогический совет совет\мои награды\2 место полина 201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771" y="3672560"/>
            <a:ext cx="1534986" cy="217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ena\Desktop\педагогический совет совет\мои награды\бойко интернет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043" y="1474759"/>
            <a:ext cx="1593758" cy="224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ena\Desktop\педагогический совет совет\мои награды\искорки  Тамб бочкарев 201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221" y="4629773"/>
            <a:ext cx="1968334" cy="143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179640" y="188640"/>
            <a:ext cx="8816400" cy="114264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ru-RU" sz="2000" dirty="0">
                <a:solidFill>
                  <a:srgbClr val="7B9899"/>
                </a:solidFill>
                <a:latin typeface="Georgia"/>
              </a:rPr>
              <a:t>Формирование духовно –нравственных качеств обучающихся </a:t>
            </a:r>
            <a:r>
              <a:rPr lang="ru-RU" sz="2000" dirty="0" smtClean="0">
                <a:solidFill>
                  <a:srgbClr val="7B9899"/>
                </a:solidFill>
                <a:latin typeface="Georgia"/>
              </a:rPr>
              <a:t>посредством </a:t>
            </a:r>
            <a:r>
              <a:rPr lang="ru-RU" sz="2000" dirty="0">
                <a:solidFill>
                  <a:srgbClr val="7B9899"/>
                </a:solidFill>
                <a:latin typeface="Georgia"/>
              </a:rPr>
              <a:t>музыки</a:t>
            </a:r>
            <a:r>
              <a:rPr lang="ru-RU" sz="1200" dirty="0">
                <a:solidFill>
                  <a:srgbClr val="7B9899"/>
                </a:solidFill>
                <a:latin typeface="Georgia"/>
              </a:rPr>
              <a:t>
</a:t>
            </a:r>
            <a:r>
              <a:rPr lang="ru-RU" sz="1000" dirty="0">
                <a:solidFill>
                  <a:srgbClr val="7B9899"/>
                </a:solidFill>
                <a:latin typeface="Georgia"/>
              </a:rPr>
              <a:t>
</a:t>
            </a:r>
            <a:r>
              <a:rPr lang="ru-RU" sz="1600" dirty="0">
                <a:solidFill>
                  <a:srgbClr val="7B9899"/>
                </a:solidFill>
                <a:latin typeface="Georgia"/>
              </a:rPr>
              <a:t> </a:t>
            </a:r>
            <a:endParaRPr dirty="0"/>
          </a:p>
        </p:txBody>
      </p:sp>
      <p:sp>
        <p:nvSpPr>
          <p:cNvPr id="147" name="TextShape 2"/>
          <p:cNvSpPr txBox="1"/>
          <p:nvPr/>
        </p:nvSpPr>
        <p:spPr>
          <a:xfrm>
            <a:off x="324000" y="1557360"/>
            <a:ext cx="3455640" cy="439236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700" u="sng" dirty="0">
                <a:solidFill>
                  <a:srgbClr val="000000"/>
                </a:solidFill>
                <a:latin typeface="Georgia" pitchFamily="18" charset="0"/>
              </a:rPr>
              <a:t>Участие в </a:t>
            </a:r>
            <a:r>
              <a:rPr lang="ru-RU" sz="2700" u="sng" dirty="0" smtClean="0">
                <a:solidFill>
                  <a:srgbClr val="000000"/>
                </a:solidFill>
                <a:latin typeface="Georgia" pitchFamily="18" charset="0"/>
              </a:rPr>
              <a:t>музыкальных </a:t>
            </a:r>
            <a:r>
              <a:rPr lang="ru-RU" sz="2700" u="sng" dirty="0">
                <a:solidFill>
                  <a:srgbClr val="000000"/>
                </a:solidFill>
                <a:latin typeface="Georgia" pitchFamily="18" charset="0"/>
              </a:rPr>
              <a:t>конкурсах</a:t>
            </a:r>
            <a:endParaRPr dirty="0">
              <a:latin typeface="Georgia" pitchFamily="18" charset="0"/>
            </a:endParaRPr>
          </a:p>
          <a:p>
            <a:pPr>
              <a:lnSpc>
                <a:spcPct val="100000"/>
              </a:lnSpc>
            </a:pPr>
            <a:endParaRPr dirty="0">
              <a:latin typeface="Georgia" pitchFamily="18" charset="0"/>
            </a:endParaRPr>
          </a:p>
          <a:p>
            <a:pPr>
              <a:lnSpc>
                <a:spcPct val="100000"/>
              </a:lnSpc>
              <a:buSzPct val="25000"/>
            </a:pPr>
            <a:r>
              <a:rPr lang="ru-RU" sz="2700" dirty="0" smtClean="0">
                <a:solidFill>
                  <a:srgbClr val="000000"/>
                </a:solidFill>
                <a:latin typeface="Georgia" pitchFamily="18" charset="0"/>
              </a:rPr>
              <a:t>- Конкурсы </a:t>
            </a:r>
            <a:r>
              <a:rPr lang="ru-RU" sz="2700" dirty="0">
                <a:solidFill>
                  <a:srgbClr val="000000"/>
                </a:solidFill>
                <a:latin typeface="Georgia" pitchFamily="18" charset="0"/>
              </a:rPr>
              <a:t>творчески одаренных </a:t>
            </a:r>
            <a:r>
              <a:rPr lang="ru-RU" sz="2700" dirty="0" smtClean="0">
                <a:solidFill>
                  <a:srgbClr val="000000"/>
                </a:solidFill>
                <a:latin typeface="Georgia" pitchFamily="18" charset="0"/>
              </a:rPr>
              <a:t>детей</a:t>
            </a:r>
            <a:endParaRPr dirty="0"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24"/>
          <a:stretch/>
        </p:blipFill>
        <p:spPr bwMode="auto">
          <a:xfrm>
            <a:off x="4036414" y="1531733"/>
            <a:ext cx="2443787" cy="1347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 descr="IMG_861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20057"/>
          <a:stretch/>
        </p:blipFill>
        <p:spPr bwMode="auto">
          <a:xfrm>
            <a:off x="3062154" y="2632619"/>
            <a:ext cx="2384613" cy="137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"/>
          <p:cNvPicPr>
            <a:picLocks noChangeAspect="1" noChangeArrowheads="1"/>
          </p:cNvPicPr>
          <p:nvPr/>
        </p:nvPicPr>
        <p:blipFill rotWithShape="1">
          <a:blip r:embed="rId4" cstate="print">
            <a:lum bright="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87"/>
          <a:stretch/>
        </p:blipFill>
        <p:spPr bwMode="auto">
          <a:xfrm>
            <a:off x="4279081" y="3659868"/>
            <a:ext cx="1958454" cy="1157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4" descr="IMG_859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8" t="28880" r="10715" b="9635"/>
          <a:stretch/>
        </p:blipFill>
        <p:spPr bwMode="auto">
          <a:xfrm>
            <a:off x="6981541" y="1557360"/>
            <a:ext cx="1713228" cy="152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getImage (14)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" t="8127"/>
          <a:stretch/>
        </p:blipFill>
        <p:spPr bwMode="auto">
          <a:xfrm>
            <a:off x="6258069" y="2978721"/>
            <a:ext cx="2390555" cy="153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IMG_8641"/>
          <p:cNvPicPr>
            <a:picLocks noChangeAspect="1" noChangeArrowheads="1"/>
          </p:cNvPicPr>
          <p:nvPr/>
        </p:nvPicPr>
        <p:blipFill rotWithShape="1">
          <a:blip r:embed="rId7" cstate="print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3" t="17651"/>
          <a:stretch/>
        </p:blipFill>
        <p:spPr bwMode="auto">
          <a:xfrm>
            <a:off x="5075024" y="4518210"/>
            <a:ext cx="1662895" cy="168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4" descr="IMG0124A"/>
          <p:cNvPicPr>
            <a:picLocks noChangeAspect="1" noChangeArrowheads="1"/>
          </p:cNvPicPr>
          <p:nvPr/>
        </p:nvPicPr>
        <p:blipFill>
          <a:blip r:embed="rId8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69" y="4518210"/>
            <a:ext cx="2147266" cy="14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8" t="21054" r="12043" b="12743"/>
          <a:stretch/>
        </p:blipFill>
        <p:spPr bwMode="auto">
          <a:xfrm rot="5234629">
            <a:off x="3098605" y="4466975"/>
            <a:ext cx="1583752" cy="132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35" b="25690"/>
          <a:stretch/>
        </p:blipFill>
        <p:spPr bwMode="auto">
          <a:xfrm rot="5400000">
            <a:off x="7099284" y="4773767"/>
            <a:ext cx="1498073" cy="1366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179640" y="188640"/>
            <a:ext cx="8816400" cy="114264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ru-RU" sz="2000" dirty="0">
                <a:solidFill>
                  <a:srgbClr val="7B9899"/>
                </a:solidFill>
                <a:latin typeface="Georgia"/>
              </a:rPr>
              <a:t>Формирование духовно –нравственных качеств обучающихся </a:t>
            </a:r>
            <a:r>
              <a:rPr lang="ru-RU" sz="2000" dirty="0" smtClean="0">
                <a:solidFill>
                  <a:srgbClr val="7B9899"/>
                </a:solidFill>
                <a:latin typeface="Georgia"/>
              </a:rPr>
              <a:t>посредством </a:t>
            </a:r>
            <a:r>
              <a:rPr lang="ru-RU" sz="2000" dirty="0">
                <a:solidFill>
                  <a:srgbClr val="7B9899"/>
                </a:solidFill>
                <a:latin typeface="Georgia"/>
              </a:rPr>
              <a:t>музыки</a:t>
            </a:r>
            <a:r>
              <a:rPr lang="ru-RU" sz="1200" dirty="0">
                <a:solidFill>
                  <a:srgbClr val="7B9899"/>
                </a:solidFill>
                <a:latin typeface="Georgia"/>
              </a:rPr>
              <a:t>
</a:t>
            </a:r>
            <a:r>
              <a:rPr lang="ru-RU" sz="1000" dirty="0">
                <a:solidFill>
                  <a:srgbClr val="7B9899"/>
                </a:solidFill>
                <a:latin typeface="Georgia"/>
              </a:rPr>
              <a:t>
</a:t>
            </a:r>
            <a:r>
              <a:rPr lang="ru-RU" sz="1600" dirty="0">
                <a:solidFill>
                  <a:srgbClr val="7B9899"/>
                </a:solidFill>
                <a:latin typeface="Georgia"/>
              </a:rPr>
              <a:t> </a:t>
            </a:r>
            <a:endParaRPr dirty="0"/>
          </a:p>
        </p:txBody>
      </p:sp>
      <p:sp>
        <p:nvSpPr>
          <p:cNvPr id="167" name="TextShape 2"/>
          <p:cNvSpPr txBox="1"/>
          <p:nvPr/>
        </p:nvSpPr>
        <p:spPr>
          <a:xfrm>
            <a:off x="1332000" y="1052640"/>
            <a:ext cx="6400440" cy="347472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Georgia"/>
              </a:rPr>
              <a:t>Динамика участия обучающихся </a:t>
            </a:r>
            <a:r>
              <a:rPr lang="ru-RU" sz="2000" dirty="0" smtClean="0">
                <a:solidFill>
                  <a:srgbClr val="000000"/>
                </a:solidFill>
                <a:latin typeface="Georgia"/>
              </a:rPr>
              <a:t>в 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социально-значимых и конкурсных мероприятиях</a:t>
            </a:r>
            <a:endParaRPr sz="2000" dirty="0"/>
          </a:p>
        </p:txBody>
      </p:sp>
      <p:graphicFrame>
        <p:nvGraphicFramePr>
          <p:cNvPr id="2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057750"/>
              </p:ext>
            </p:extLst>
          </p:nvPr>
        </p:nvGraphicFramePr>
        <p:xfrm>
          <a:off x="1885950" y="3335338"/>
          <a:ext cx="5851525" cy="286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244" y="0"/>
            <a:ext cx="8534160" cy="9723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180109" y="304799"/>
            <a:ext cx="4255290" cy="302029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dirty="0" err="1">
                <a:latin typeface="Georgia" pitchFamily="18" charset="0"/>
              </a:rPr>
              <a:t>Курсакова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smtClean="0">
                <a:latin typeface="Georgia" pitchFamily="18" charset="0"/>
              </a:rPr>
              <a:t>Елизавета студентка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Georgia" pitchFamily="18" charset="0"/>
              </a:rPr>
              <a:t>2 курса очного отделения</a:t>
            </a:r>
          </a:p>
          <a:p>
            <a:pPr lvl="0">
              <a:lnSpc>
                <a:spcPct val="150000"/>
              </a:lnSpc>
            </a:pPr>
            <a:r>
              <a:rPr lang="ru-RU" sz="2000" dirty="0" smtClean="0">
                <a:solidFill>
                  <a:prstClr val="black"/>
                </a:solidFill>
                <a:latin typeface="Georgia" pitchFamily="18" charset="0"/>
              </a:rPr>
              <a:t>Московского института </a:t>
            </a:r>
          </a:p>
          <a:p>
            <a:pPr lvl="0">
              <a:lnSpc>
                <a:spcPct val="150000"/>
              </a:lnSpc>
            </a:pPr>
            <a:r>
              <a:rPr lang="ru-RU" sz="2000" dirty="0" smtClean="0">
                <a:solidFill>
                  <a:prstClr val="black"/>
                </a:solidFill>
                <a:latin typeface="Georgia" pitchFamily="18" charset="0"/>
              </a:rPr>
              <a:t>современного искусства</a:t>
            </a:r>
            <a:endParaRPr lang="ru-RU" sz="2000" dirty="0">
              <a:latin typeface="Georgia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Georgia" pitchFamily="18" charset="0"/>
              </a:rPr>
              <a:t>по специальности музыкальное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Georgia" pitchFamily="18" charset="0"/>
              </a:rPr>
              <a:t>искусство </a:t>
            </a:r>
            <a:r>
              <a:rPr lang="ru-RU" sz="2000" dirty="0" smtClean="0">
                <a:latin typeface="Georgia" pitchFamily="18" charset="0"/>
              </a:rPr>
              <a:t>эстрады</a:t>
            </a:r>
            <a:endParaRPr lang="ru-RU" sz="2000" dirty="0">
              <a:latin typeface="Georgia" pitchFamily="18" charset="0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/>
          </p:nvPr>
        </p:nvSpPr>
        <p:spPr>
          <a:xfrm>
            <a:off x="4516582" y="1163782"/>
            <a:ext cx="3865418" cy="70658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dirty="0" smtClean="0">
                <a:latin typeface="Georgia" pitchFamily="18" charset="0"/>
              </a:rPr>
              <a:t>Бойко </a:t>
            </a:r>
            <a:r>
              <a:rPr lang="ru-RU" sz="2000" dirty="0" smtClean="0">
                <a:latin typeface="Georgia" pitchFamily="18" charset="0"/>
              </a:rPr>
              <a:t>Дарья студентка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>
                <a:latin typeface="Georgia" pitchFamily="18" charset="0"/>
              </a:rPr>
              <a:t>1 </a:t>
            </a:r>
            <a:r>
              <a:rPr lang="ru-RU" sz="2000" dirty="0" smtClean="0">
                <a:latin typeface="Georgia" pitchFamily="18" charset="0"/>
              </a:rPr>
              <a:t>курса</a:t>
            </a:r>
            <a:r>
              <a:rPr lang="ru-RU" sz="2000" dirty="0">
                <a:latin typeface="Georgia" pitchFamily="18" charset="0"/>
                <a:cs typeface="Times New Roman"/>
              </a:rPr>
              <a:t> </a:t>
            </a:r>
            <a:r>
              <a:rPr lang="ru-RU" sz="2000" dirty="0" smtClean="0">
                <a:latin typeface="Georgia" pitchFamily="18" charset="0"/>
                <a:ea typeface="Calibri"/>
                <a:cs typeface="Times New Roman"/>
              </a:rPr>
              <a:t>очного отделения 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212121"/>
                </a:solidFill>
                <a:latin typeface="Georgia" pitchFamily="18" charset="0"/>
                <a:ea typeface="Calibri"/>
                <a:cs typeface="Times New Roman"/>
              </a:rPr>
              <a:t>Тамбовского колледжа искусств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212121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000" dirty="0">
                <a:latin typeface="Georgia" pitchFamily="18" charset="0"/>
                <a:ea typeface="Calibri"/>
                <a:cs typeface="Times New Roman"/>
              </a:rPr>
              <a:t>по специальности музыкальное </a:t>
            </a:r>
            <a:endParaRPr lang="ru-RU" sz="2000" dirty="0" smtClean="0">
              <a:latin typeface="Georgia" pitchFamily="18" charset="0"/>
              <a:ea typeface="Calibri"/>
              <a:cs typeface="Times New Roman"/>
            </a:endParaRP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ru-RU" sz="2000" dirty="0" smtClean="0">
                <a:latin typeface="Georgia" pitchFamily="18" charset="0"/>
                <a:ea typeface="Calibri"/>
                <a:cs typeface="Times New Roman"/>
              </a:rPr>
              <a:t>искусство </a:t>
            </a:r>
            <a:r>
              <a:rPr lang="ru-RU" sz="2000" dirty="0">
                <a:latin typeface="Georgia" pitchFamily="18" charset="0"/>
                <a:ea typeface="Calibri"/>
                <a:cs typeface="Times New Roman"/>
              </a:rPr>
              <a:t>эстрады (эстрадное пение</a:t>
            </a:r>
            <a:r>
              <a:rPr lang="ru-RU" sz="2000" dirty="0" smtClean="0">
                <a:latin typeface="Georgia" pitchFamily="18" charset="0"/>
                <a:ea typeface="Calibri"/>
                <a:cs typeface="Times New Roman"/>
              </a:rPr>
              <a:t>).</a:t>
            </a:r>
            <a:endParaRPr lang="ru-RU" sz="2000" dirty="0" smtClean="0">
              <a:latin typeface="Georgia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 smtClean="0">
                <a:latin typeface="Georgia" pitchFamily="18" charset="0"/>
              </a:rPr>
              <a:t> 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476" y="3052952"/>
            <a:ext cx="3996114" cy="266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BsA0wpM6iF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/>
          <a:stretch>
            <a:fillRect/>
          </a:stretch>
        </p:blipFill>
        <p:spPr bwMode="auto">
          <a:xfrm>
            <a:off x="507241" y="3052952"/>
            <a:ext cx="3706956" cy="259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97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453" y="1933409"/>
            <a:ext cx="2107144" cy="2897215"/>
          </a:xfrm>
          <a:prstGeom prst="rect">
            <a:avLst/>
          </a:prstGeom>
        </p:spPr>
      </p:pic>
      <p:sp>
        <p:nvSpPr>
          <p:cNvPr id="169" name="TextShape 1"/>
          <p:cNvSpPr txBox="1"/>
          <p:nvPr/>
        </p:nvSpPr>
        <p:spPr>
          <a:xfrm>
            <a:off x="179640" y="116640"/>
            <a:ext cx="8816400" cy="114264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ru-RU" sz="2000" dirty="0">
                <a:solidFill>
                  <a:srgbClr val="7B9899"/>
                </a:solidFill>
                <a:latin typeface="Georgia"/>
              </a:rPr>
              <a:t>Формирование духовно –нравственных качеств обучающихся </a:t>
            </a:r>
            <a:r>
              <a:rPr lang="ru-RU" sz="2000" dirty="0" smtClean="0">
                <a:solidFill>
                  <a:srgbClr val="7B9899"/>
                </a:solidFill>
                <a:latin typeface="Georgia"/>
              </a:rPr>
              <a:t> посредством </a:t>
            </a:r>
            <a:r>
              <a:rPr lang="ru-RU" sz="2000" dirty="0">
                <a:solidFill>
                  <a:srgbClr val="7B9899"/>
                </a:solidFill>
                <a:latin typeface="Georgia"/>
              </a:rPr>
              <a:t>музыки</a:t>
            </a:r>
            <a:r>
              <a:rPr lang="ru-RU" sz="1200" dirty="0">
                <a:solidFill>
                  <a:srgbClr val="7B9899"/>
                </a:solidFill>
                <a:latin typeface="Georgia"/>
              </a:rPr>
              <a:t>
</a:t>
            </a:r>
            <a:r>
              <a:rPr lang="ru-RU" sz="1000" dirty="0">
                <a:solidFill>
                  <a:srgbClr val="7B9899"/>
                </a:solidFill>
                <a:latin typeface="Georgia"/>
              </a:rPr>
              <a:t>
</a:t>
            </a:r>
            <a:r>
              <a:rPr lang="ru-RU" sz="1600" dirty="0">
                <a:solidFill>
                  <a:srgbClr val="7B9899"/>
                </a:solidFill>
                <a:latin typeface="Georgia"/>
              </a:rPr>
              <a:t> </a:t>
            </a:r>
            <a:endParaRPr dirty="0"/>
          </a:p>
        </p:txBody>
      </p:sp>
      <p:sp>
        <p:nvSpPr>
          <p:cNvPr id="170" name="TextShape 2"/>
          <p:cNvSpPr txBox="1"/>
          <p:nvPr/>
        </p:nvSpPr>
        <p:spPr>
          <a:xfrm>
            <a:off x="1303200" y="1533600"/>
            <a:ext cx="6400440" cy="347472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700" u="sng">
                <a:solidFill>
                  <a:srgbClr val="000000"/>
                </a:solidFill>
                <a:latin typeface="Georgia"/>
              </a:rPr>
              <a:t>Обобщение опыта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897" y="1501731"/>
            <a:ext cx="1821719" cy="25003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469" y="1862442"/>
            <a:ext cx="1991557" cy="28170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4999" y="3886104"/>
            <a:ext cx="2017973" cy="28691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89" y="2428596"/>
            <a:ext cx="2435773" cy="3446060"/>
          </a:xfrm>
          <a:prstGeom prst="rect">
            <a:avLst/>
          </a:prstGeom>
        </p:spPr>
      </p:pic>
      <p:pic>
        <p:nvPicPr>
          <p:cNvPr id="2050" name="Picture 2" descr="C:\Users\Lena\Desktop\педагогический совет совет\мои награды\приемов обучения.t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40" y="1426359"/>
            <a:ext cx="1928818" cy="265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179640" y="188640"/>
            <a:ext cx="8816400" cy="114264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ru-RU" sz="2000" dirty="0">
                <a:solidFill>
                  <a:srgbClr val="7B9899"/>
                </a:solidFill>
                <a:latin typeface="Georgia"/>
              </a:rPr>
              <a:t>Формирование духовно –нравственных качеств обучающихся </a:t>
            </a:r>
            <a:r>
              <a:rPr lang="ru-RU" sz="2000" dirty="0" smtClean="0">
                <a:solidFill>
                  <a:srgbClr val="7B9899"/>
                </a:solidFill>
                <a:latin typeface="Georgia"/>
              </a:rPr>
              <a:t>посредством </a:t>
            </a:r>
            <a:r>
              <a:rPr lang="ru-RU" sz="2000" dirty="0">
                <a:solidFill>
                  <a:srgbClr val="7B9899"/>
                </a:solidFill>
                <a:latin typeface="Georgia"/>
              </a:rPr>
              <a:t>музыки</a:t>
            </a:r>
            <a:r>
              <a:rPr lang="ru-RU" sz="1200" dirty="0">
                <a:solidFill>
                  <a:srgbClr val="7B9899"/>
                </a:solidFill>
                <a:latin typeface="Georgia"/>
              </a:rPr>
              <a:t>
</a:t>
            </a:r>
            <a:r>
              <a:rPr lang="ru-RU" sz="1000" dirty="0">
                <a:solidFill>
                  <a:srgbClr val="7B9899"/>
                </a:solidFill>
                <a:latin typeface="Georgia"/>
              </a:rPr>
              <a:t>
</a:t>
            </a:r>
            <a:r>
              <a:rPr lang="ru-RU" sz="1600" dirty="0">
                <a:solidFill>
                  <a:srgbClr val="7B9899"/>
                </a:solidFill>
                <a:latin typeface="Georgia"/>
              </a:rPr>
              <a:t> </a:t>
            </a:r>
            <a:endParaRPr dirty="0"/>
          </a:p>
        </p:txBody>
      </p:sp>
      <p:sp>
        <p:nvSpPr>
          <p:cNvPr id="178" name="TextShape 2"/>
          <p:cNvSpPr txBox="1"/>
          <p:nvPr/>
        </p:nvSpPr>
        <p:spPr>
          <a:xfrm>
            <a:off x="301680" y="1527120"/>
            <a:ext cx="8503920" cy="4571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u="sng" dirty="0">
                <a:solidFill>
                  <a:srgbClr val="000000"/>
                </a:solidFill>
                <a:latin typeface="Georgia"/>
              </a:rPr>
              <a:t>Информационные источники</a:t>
            </a:r>
            <a:endParaRPr dirty="0"/>
          </a:p>
          <a:p>
            <a:pPr>
              <a:lnSpc>
                <a:spcPct val="100000"/>
              </a:lnSpc>
              <a:buSzPct val="25000"/>
            </a:pPr>
            <a:r>
              <a:rPr lang="ru-RU" sz="1400" dirty="0" smtClean="0">
                <a:solidFill>
                  <a:srgbClr val="000000"/>
                </a:solidFill>
                <a:latin typeface="Georgia"/>
              </a:rPr>
              <a:t>- Бочкарев </a:t>
            </a:r>
            <a:r>
              <a:rPr lang="ru-RU" sz="1400" dirty="0">
                <a:solidFill>
                  <a:srgbClr val="000000"/>
                </a:solidFill>
                <a:latin typeface="Georgia"/>
              </a:rPr>
              <a:t>Л.Л. Психология музыкальной деятельности. М., Классика XXI, 2008 </a:t>
            </a:r>
            <a:endParaRPr dirty="0"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ru-RU" sz="1400" dirty="0" err="1">
                <a:solidFill>
                  <a:srgbClr val="000000"/>
                </a:solidFill>
                <a:latin typeface="Georgia"/>
              </a:rPr>
              <a:t>Селевко</a:t>
            </a:r>
            <a:r>
              <a:rPr lang="ru-RU" sz="1400" dirty="0">
                <a:solidFill>
                  <a:srgbClr val="000000"/>
                </a:solidFill>
                <a:latin typeface="Georgia"/>
              </a:rPr>
              <a:t> Г.К. Современные образовательные технологии. М.: "Народное образование", 1998</a:t>
            </a:r>
            <a:endParaRPr dirty="0"/>
          </a:p>
          <a:p>
            <a:pPr>
              <a:lnSpc>
                <a:spcPct val="100000"/>
              </a:lnSpc>
              <a:buSzPct val="25000"/>
            </a:pPr>
            <a:r>
              <a:rPr lang="ru-RU" sz="1400" dirty="0" smtClean="0">
                <a:solidFill>
                  <a:srgbClr val="000000"/>
                </a:solidFill>
                <a:latin typeface="Georgia"/>
              </a:rPr>
              <a:t>- Алиев </a:t>
            </a:r>
            <a:r>
              <a:rPr lang="ru-RU" sz="1400" dirty="0">
                <a:solidFill>
                  <a:srgbClr val="000000"/>
                </a:solidFill>
                <a:latin typeface="Georgia"/>
              </a:rPr>
              <a:t>Ю. Б. Методика музыкального воспитания детей. – Воронеж, НПО «</a:t>
            </a:r>
            <a:r>
              <a:rPr lang="ru-RU" sz="1400" dirty="0" err="1">
                <a:solidFill>
                  <a:srgbClr val="000000"/>
                </a:solidFill>
                <a:latin typeface="Georgia"/>
              </a:rPr>
              <a:t>Модэк</a:t>
            </a:r>
            <a:r>
              <a:rPr lang="ru-RU" sz="1400" dirty="0">
                <a:solidFill>
                  <a:srgbClr val="000000"/>
                </a:solidFill>
                <a:latin typeface="Georgia"/>
              </a:rPr>
              <a:t>» , 1998</a:t>
            </a:r>
            <a:endParaRPr dirty="0"/>
          </a:p>
          <a:p>
            <a:pPr>
              <a:lnSpc>
                <a:spcPct val="100000"/>
              </a:lnSpc>
              <a:buSzPct val="25000"/>
            </a:pPr>
            <a:r>
              <a:rPr lang="ru-RU" sz="1400" dirty="0" smtClean="0">
                <a:solidFill>
                  <a:srgbClr val="000000"/>
                </a:solidFill>
                <a:latin typeface="Georgia"/>
              </a:rPr>
              <a:t>- Асафьев </a:t>
            </a:r>
            <a:r>
              <a:rPr lang="ru-RU" sz="1400" dirty="0">
                <a:solidFill>
                  <a:srgbClr val="000000"/>
                </a:solidFill>
                <a:latin typeface="Georgia"/>
              </a:rPr>
              <a:t>Б.В. О народной музыке / Сост. И. </a:t>
            </a:r>
            <a:r>
              <a:rPr lang="ru-RU" sz="1400" dirty="0" err="1">
                <a:solidFill>
                  <a:srgbClr val="000000"/>
                </a:solidFill>
                <a:latin typeface="Georgia"/>
              </a:rPr>
              <a:t>Земцовский</a:t>
            </a:r>
            <a:r>
              <a:rPr lang="ru-RU" sz="1400" dirty="0">
                <a:solidFill>
                  <a:srgbClr val="000000"/>
                </a:solidFill>
                <a:latin typeface="Georgia"/>
              </a:rPr>
              <a:t>, </a:t>
            </a:r>
            <a:r>
              <a:rPr lang="ru-RU" sz="1400" dirty="0" err="1">
                <a:solidFill>
                  <a:srgbClr val="000000"/>
                </a:solidFill>
                <a:latin typeface="Georgia"/>
              </a:rPr>
              <a:t>А.Кунанбаева</a:t>
            </a:r>
            <a:r>
              <a:rPr lang="ru-RU" sz="1400" dirty="0">
                <a:solidFill>
                  <a:srgbClr val="000000"/>
                </a:solidFill>
                <a:latin typeface="Georgia"/>
              </a:rPr>
              <a:t>. – Л.: Музыка, 1987</a:t>
            </a:r>
            <a:endParaRPr dirty="0"/>
          </a:p>
          <a:p>
            <a:pPr>
              <a:lnSpc>
                <a:spcPct val="100000"/>
              </a:lnSpc>
              <a:buSzPct val="25000"/>
            </a:pPr>
            <a:r>
              <a:rPr lang="ru-RU" sz="1400" dirty="0" smtClean="0">
                <a:solidFill>
                  <a:srgbClr val="000000"/>
                </a:solidFill>
                <a:latin typeface="Georgia"/>
              </a:rPr>
              <a:t>- </a:t>
            </a:r>
            <a:r>
              <a:rPr lang="ru-RU" sz="1400" dirty="0" err="1" smtClean="0">
                <a:solidFill>
                  <a:srgbClr val="000000"/>
                </a:solidFill>
                <a:latin typeface="Georgia"/>
              </a:rPr>
              <a:t>Кабалевский</a:t>
            </a:r>
            <a:r>
              <a:rPr lang="ru-RU" sz="1400" dirty="0" smtClean="0">
                <a:solidFill>
                  <a:srgbClr val="000000"/>
                </a:solidFill>
                <a:latin typeface="Georgia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Georgia"/>
              </a:rPr>
              <a:t>Д.Б. Воспитание ума и сердца: Книга для учителя / Сост. В.И. Викторов. – М.: Просвещение, 1984</a:t>
            </a:r>
            <a:endParaRPr dirty="0"/>
          </a:p>
          <a:p>
            <a:pPr>
              <a:lnSpc>
                <a:spcPct val="100000"/>
              </a:lnSpc>
              <a:buSzPct val="25000"/>
            </a:pPr>
            <a:r>
              <a:rPr lang="ru-RU" sz="1400" dirty="0" smtClean="0">
                <a:solidFill>
                  <a:srgbClr val="000000"/>
                </a:solidFill>
                <a:latin typeface="Georgia"/>
              </a:rPr>
              <a:t>- Фридман </a:t>
            </a:r>
            <a:r>
              <a:rPr lang="ru-RU" sz="1400" dirty="0">
                <a:solidFill>
                  <a:srgbClr val="000000"/>
                </a:solidFill>
                <a:latin typeface="Georgia"/>
              </a:rPr>
              <a:t>Г.М., Пушкина Т.А., </a:t>
            </a:r>
            <a:r>
              <a:rPr lang="ru-RU" sz="1400" dirty="0" err="1">
                <a:solidFill>
                  <a:srgbClr val="000000"/>
                </a:solidFill>
                <a:latin typeface="Georgia"/>
              </a:rPr>
              <a:t>Каплунович</a:t>
            </a:r>
            <a:r>
              <a:rPr lang="ru-RU" sz="1400" dirty="0">
                <a:solidFill>
                  <a:srgbClr val="000000"/>
                </a:solidFill>
                <a:latin typeface="Georgia"/>
              </a:rPr>
              <a:t> И.Я. Изучение личности учащегося и ученических коллективов. – М., 1988</a:t>
            </a:r>
            <a:endParaRPr dirty="0"/>
          </a:p>
          <a:p>
            <a:pPr>
              <a:lnSpc>
                <a:spcPct val="100000"/>
              </a:lnSpc>
              <a:buSzPct val="25000"/>
            </a:pPr>
            <a:r>
              <a:rPr lang="ru-RU" sz="1400" dirty="0" smtClean="0">
                <a:solidFill>
                  <a:srgbClr val="000000"/>
                </a:solidFill>
                <a:latin typeface="Georgia"/>
              </a:rPr>
              <a:t>- Тарасова </a:t>
            </a:r>
            <a:r>
              <a:rPr lang="ru-RU" sz="1400" dirty="0">
                <a:solidFill>
                  <a:srgbClr val="000000"/>
                </a:solidFill>
                <a:latin typeface="Georgia"/>
              </a:rPr>
              <a:t>Е.Г. Мониторинг духовного развития учащихся на уроках </a:t>
            </a:r>
            <a:r>
              <a:rPr lang="ru-RU" sz="1400" dirty="0" err="1">
                <a:solidFill>
                  <a:srgbClr val="000000"/>
                </a:solidFill>
                <a:latin typeface="Georgia"/>
              </a:rPr>
              <a:t>мызыки</a:t>
            </a:r>
            <a:r>
              <a:rPr lang="ru-RU" sz="1400" dirty="0">
                <a:solidFill>
                  <a:srgbClr val="000000"/>
                </a:solidFill>
                <a:latin typeface="Georgia"/>
              </a:rPr>
              <a:t>: Методические рекомендации. –Тамбов: ТОИПКРО, 2005</a:t>
            </a:r>
            <a:endParaRPr dirty="0"/>
          </a:p>
          <a:p>
            <a:pPr>
              <a:lnSpc>
                <a:spcPct val="100000"/>
              </a:lnSpc>
              <a:buSzPct val="25000"/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Calibri"/>
              </a:rPr>
              <a:t>- 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</a:rPr>
              <a:t>http://collection.cross-edu.ru/</a:t>
            </a:r>
            <a:endParaRPr dirty="0"/>
          </a:p>
          <a:p>
            <a:pPr>
              <a:lnSpc>
                <a:spcPct val="100000"/>
              </a:lnSpc>
              <a:buSzPct val="25000"/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Calibri"/>
              </a:rPr>
              <a:t>- 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</a:rPr>
              <a:t>http://music.edu.ru/</a:t>
            </a:r>
            <a:endParaRPr dirty="0"/>
          </a:p>
          <a:p>
            <a:pPr>
              <a:lnSpc>
                <a:spcPct val="100000"/>
              </a:lnSpc>
              <a:buSzPct val="25000"/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Calibri"/>
              </a:rPr>
              <a:t>- 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</a:rPr>
              <a:t>http://viki.rdf.ru/</a:t>
            </a:r>
            <a:endParaRPr dirty="0"/>
          </a:p>
          <a:p>
            <a:pPr>
              <a:lnSpc>
                <a:spcPct val="100000"/>
              </a:lnSpc>
              <a:buSzPct val="25000"/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Calibri"/>
              </a:rPr>
              <a:t>- 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</a:rPr>
              <a:t>http://</a:t>
            </a:r>
            <a:r>
              <a:rPr lang="ru-RU" sz="1400" dirty="0">
                <a:solidFill>
                  <a:srgbClr val="000000"/>
                </a:solidFill>
                <a:latin typeface="Georgia"/>
                <a:ea typeface="Calibri"/>
              </a:rPr>
              <a:t>openclass.ru</a:t>
            </a:r>
            <a:endParaRPr dirty="0"/>
          </a:p>
          <a:p>
            <a:pPr>
              <a:lnSpc>
                <a:spcPct val="100000"/>
              </a:lnSpc>
              <a:buSzPct val="25000"/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Calibri"/>
              </a:rPr>
              <a:t>- 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</a:rPr>
              <a:t>http://</a:t>
            </a:r>
            <a:r>
              <a:rPr lang="ru-RU" sz="1400" dirty="0">
                <a:solidFill>
                  <a:srgbClr val="000000"/>
                </a:solidFill>
                <a:latin typeface="Georgia"/>
                <a:ea typeface="Calibri"/>
              </a:rPr>
              <a:t>mmoum.ucoz.ru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179640" y="188640"/>
            <a:ext cx="8816400" cy="114264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ru-RU" sz="2000">
                <a:solidFill>
                  <a:srgbClr val="7B9899"/>
                </a:solidFill>
                <a:latin typeface="Georgia"/>
              </a:rPr>
              <a:t>Формирование духовно –нравственных качеств обучающихся  посредством музыки
</a:t>
            </a:r>
            <a:r>
              <a:rPr lang="ru-RU" sz="1600">
                <a:solidFill>
                  <a:srgbClr val="7B9899"/>
                </a:solidFill>
                <a:latin typeface="Georgia"/>
              </a:rPr>
              <a:t> </a:t>
            </a:r>
            <a:endParaRPr/>
          </a:p>
        </p:txBody>
      </p:sp>
      <p:sp>
        <p:nvSpPr>
          <p:cNvPr id="109" name="TextShape 2"/>
          <p:cNvSpPr txBox="1"/>
          <p:nvPr/>
        </p:nvSpPr>
        <p:spPr>
          <a:xfrm>
            <a:off x="1332000" y="1916280"/>
            <a:ext cx="6400440" cy="347472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400" b="1" u="sng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Актуальность</a:t>
            </a:r>
          </a:p>
          <a:p>
            <a:pPr algn="ctr">
              <a:lnSpc>
                <a:spcPct val="100000"/>
              </a:lnSpc>
            </a:pPr>
            <a:endParaRPr sz="2400" b="1" dirty="0">
              <a:latin typeface="Georgia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Духовно-нравственное развитие и воспитание обучающихся являются первостепенной задачей современной образовательной системы и представляют собой важный компонент социального заказа для образования. Образованию отводится ключевая роль в духовно-нравственной консолидации российского общества</a:t>
            </a:r>
            <a:r>
              <a:rPr lang="ru-RU" sz="2000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sz="2000" dirty="0">
              <a:latin typeface="Georgia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179640" y="188640"/>
            <a:ext cx="8816400" cy="114264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ru-RU" sz="2000" dirty="0">
                <a:solidFill>
                  <a:srgbClr val="7B9899"/>
                </a:solidFill>
                <a:latin typeface="Georgia"/>
              </a:rPr>
              <a:t>Формирование духовно –нравственных качеств обучающихся </a:t>
            </a:r>
            <a:r>
              <a:rPr lang="ru-RU" sz="2000" dirty="0" smtClean="0">
                <a:solidFill>
                  <a:srgbClr val="7B9899"/>
                </a:solidFill>
                <a:latin typeface="Georgia"/>
              </a:rPr>
              <a:t> посредством </a:t>
            </a:r>
            <a:r>
              <a:rPr lang="ru-RU" sz="2000" dirty="0">
                <a:solidFill>
                  <a:srgbClr val="7B9899"/>
                </a:solidFill>
                <a:latin typeface="Georgia"/>
              </a:rPr>
              <a:t>музыки</a:t>
            </a:r>
            <a:r>
              <a:rPr lang="ru-RU" sz="1200" dirty="0">
                <a:solidFill>
                  <a:srgbClr val="7B9899"/>
                </a:solidFill>
                <a:latin typeface="Georgia"/>
              </a:rPr>
              <a:t>
</a:t>
            </a:r>
            <a:r>
              <a:rPr lang="ru-RU" sz="1000" dirty="0">
                <a:solidFill>
                  <a:srgbClr val="7B9899"/>
                </a:solidFill>
                <a:latin typeface="Georgia"/>
              </a:rPr>
              <a:t>
</a:t>
            </a:r>
            <a:r>
              <a:rPr lang="ru-RU" sz="1600" dirty="0">
                <a:solidFill>
                  <a:srgbClr val="7B9899"/>
                </a:solidFill>
                <a:latin typeface="Georgia"/>
              </a:rPr>
              <a:t> </a:t>
            </a:r>
            <a:endParaRPr dirty="0"/>
          </a:p>
        </p:txBody>
      </p:sp>
      <p:sp>
        <p:nvSpPr>
          <p:cNvPr id="180" name="TextShape 2"/>
          <p:cNvSpPr txBox="1"/>
          <p:nvPr/>
        </p:nvSpPr>
        <p:spPr>
          <a:xfrm>
            <a:off x="1547640" y="2421000"/>
            <a:ext cx="6400440" cy="347472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4800">
                <a:solidFill>
                  <a:srgbClr val="000000"/>
                </a:solidFill>
                <a:latin typeface="Georgia"/>
              </a:rPr>
              <a:t>СПАСИБО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4800">
                <a:solidFill>
                  <a:srgbClr val="000000"/>
                </a:solidFill>
                <a:latin typeface="Georgia"/>
              </a:rPr>
              <a:t>ЗА ВНИМАНИЕ!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179640" y="188640"/>
            <a:ext cx="8816400" cy="114264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ru-RU" sz="2000" dirty="0">
                <a:solidFill>
                  <a:srgbClr val="7B9899"/>
                </a:solidFill>
                <a:latin typeface="Georgia"/>
              </a:rPr>
              <a:t>Формирование духовно –нравственных качеств обучающихся </a:t>
            </a:r>
            <a:r>
              <a:rPr lang="ru-RU" sz="2000" dirty="0" smtClean="0">
                <a:solidFill>
                  <a:srgbClr val="7B9899"/>
                </a:solidFill>
                <a:latin typeface="Georgia"/>
              </a:rPr>
              <a:t> посредством </a:t>
            </a:r>
            <a:r>
              <a:rPr lang="ru-RU" sz="2000" dirty="0">
                <a:solidFill>
                  <a:srgbClr val="7B9899"/>
                </a:solidFill>
                <a:latin typeface="Georgia"/>
              </a:rPr>
              <a:t>музыки</a:t>
            </a:r>
            <a:r>
              <a:rPr lang="ru-RU" sz="1200" dirty="0">
                <a:solidFill>
                  <a:srgbClr val="7B9899"/>
                </a:solidFill>
                <a:latin typeface="Georgia"/>
              </a:rPr>
              <a:t>
</a:t>
            </a:r>
            <a:r>
              <a:rPr lang="ru-RU" sz="1000" dirty="0">
                <a:solidFill>
                  <a:srgbClr val="7B9899"/>
                </a:solidFill>
                <a:latin typeface="Georgia"/>
              </a:rPr>
              <a:t>
</a:t>
            </a:r>
            <a:r>
              <a:rPr lang="ru-RU" sz="1600" dirty="0">
                <a:solidFill>
                  <a:srgbClr val="7B9899"/>
                </a:solidFill>
                <a:latin typeface="Georgia"/>
              </a:rPr>
              <a:t> </a:t>
            </a:r>
            <a:endParaRPr dirty="0"/>
          </a:p>
        </p:txBody>
      </p:sp>
      <p:sp>
        <p:nvSpPr>
          <p:cNvPr id="182" name="TextShape 2">
            <a:hlinkClick r:id="rId2" action="ppaction://hlinksldjump"/>
          </p:cNvPr>
          <p:cNvSpPr txBox="1"/>
          <p:nvPr/>
        </p:nvSpPr>
        <p:spPr>
          <a:xfrm>
            <a:off x="611280" y="2060640"/>
            <a:ext cx="8064000" cy="347472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000" u="sng" dirty="0">
                <a:solidFill>
                  <a:srgbClr val="000000"/>
                </a:solidFill>
                <a:latin typeface="Georgia"/>
              </a:rPr>
              <a:t>Методика отслеживания планируемых результатов деятельности учащихся по духовно-нравственному воспитанию </a:t>
            </a:r>
            <a:endParaRPr dirty="0"/>
          </a:p>
          <a:p>
            <a:pPr>
              <a:lnSpc>
                <a:spcPct val="100000"/>
              </a:lnSpc>
              <a:buSzPct val="25000"/>
            </a:pPr>
            <a:r>
              <a:rPr lang="ru-RU" dirty="0" smtClean="0">
                <a:solidFill>
                  <a:srgbClr val="000000"/>
                </a:solidFill>
                <a:latin typeface="Georgia"/>
              </a:rPr>
              <a:t>- Метод </a:t>
            </a:r>
            <a:r>
              <a:rPr lang="ru-RU" dirty="0">
                <a:solidFill>
                  <a:srgbClr val="000000"/>
                </a:solidFill>
                <a:latin typeface="Georgia"/>
              </a:rPr>
              <a:t>«Беседа» (предназначен для изучения представлений детей о нравственных качествах </a:t>
            </a:r>
            <a:r>
              <a:rPr lang="ru-RU" dirty="0" smtClean="0">
                <a:solidFill>
                  <a:srgbClr val="000000"/>
                </a:solidFill>
                <a:latin typeface="Georgia"/>
              </a:rPr>
              <a:t>.</a:t>
            </a:r>
            <a:endParaRPr dirty="0"/>
          </a:p>
          <a:p>
            <a:pPr>
              <a:lnSpc>
                <a:spcPct val="100000"/>
              </a:lnSpc>
              <a:buSzPct val="25000"/>
            </a:pPr>
            <a:r>
              <a:rPr lang="ru-RU" dirty="0" smtClean="0">
                <a:solidFill>
                  <a:srgbClr val="000000"/>
                </a:solidFill>
                <a:latin typeface="Georgia"/>
              </a:rPr>
              <a:t>- Методика </a:t>
            </a:r>
            <a:r>
              <a:rPr lang="ru-RU" dirty="0">
                <a:solidFill>
                  <a:srgbClr val="000000"/>
                </a:solidFill>
                <a:latin typeface="Georgia"/>
              </a:rPr>
              <a:t>«Что мы ценим в людях» (предназначена для выявления нравственных ориентаций ребенка).</a:t>
            </a:r>
            <a:endParaRPr dirty="0"/>
          </a:p>
          <a:p>
            <a:pPr>
              <a:lnSpc>
                <a:spcPct val="100000"/>
              </a:lnSpc>
              <a:buSzPct val="25000"/>
            </a:pPr>
            <a:r>
              <a:rPr lang="ru-RU" dirty="0" smtClean="0">
                <a:solidFill>
                  <a:srgbClr val="000000"/>
                </a:solidFill>
                <a:latin typeface="Georgia"/>
              </a:rPr>
              <a:t>- Методика </a:t>
            </a:r>
            <a:r>
              <a:rPr lang="ru-RU" dirty="0">
                <a:solidFill>
                  <a:srgbClr val="000000"/>
                </a:solidFill>
                <a:latin typeface="Georgia"/>
              </a:rPr>
              <a:t>«Музыкально – жизненные ассоциации»</a:t>
            </a:r>
            <a:endParaRPr dirty="0"/>
          </a:p>
          <a:p>
            <a:pPr>
              <a:lnSpc>
                <a:spcPct val="100000"/>
              </a:lnSpc>
              <a:buSzPct val="25000"/>
            </a:pPr>
            <a:r>
              <a:rPr lang="ru-RU" dirty="0" smtClean="0">
                <a:solidFill>
                  <a:srgbClr val="000000"/>
                </a:solidFill>
                <a:latin typeface="Georgia"/>
              </a:rPr>
              <a:t>- Тестовые </a:t>
            </a:r>
            <a:r>
              <a:rPr lang="ru-RU" dirty="0">
                <a:solidFill>
                  <a:srgbClr val="000000"/>
                </a:solidFill>
                <a:latin typeface="Georgia"/>
              </a:rPr>
              <a:t>способы оценки знаний и суждений школьников об искусстве, уровня их музыкальной культуры, оценочные средства музыкального кругозора и музыкальной грамотности.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ru-RU" dirty="0" smtClean="0">
                <a:hlinkClick r:id="rId2" action="ppaction://hlinksldjump"/>
              </a:rPr>
              <a:t>Слайд 11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179640" y="188640"/>
            <a:ext cx="8816400" cy="114264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ru-RU" sz="2000" dirty="0">
                <a:solidFill>
                  <a:srgbClr val="7B9899"/>
                </a:solidFill>
                <a:latin typeface="Georgia"/>
              </a:rPr>
              <a:t>Формирование духовно –нравственных качеств обучающихся </a:t>
            </a:r>
            <a:r>
              <a:rPr lang="ru-RU" sz="2000" dirty="0" smtClean="0">
                <a:solidFill>
                  <a:srgbClr val="7B9899"/>
                </a:solidFill>
                <a:latin typeface="Georgia"/>
              </a:rPr>
              <a:t> посредством </a:t>
            </a:r>
            <a:r>
              <a:rPr lang="ru-RU" sz="2000" dirty="0">
                <a:solidFill>
                  <a:srgbClr val="7B9899"/>
                </a:solidFill>
                <a:latin typeface="Georgia"/>
              </a:rPr>
              <a:t>музыки</a:t>
            </a:r>
            <a:r>
              <a:rPr lang="ru-RU" sz="1200" dirty="0">
                <a:solidFill>
                  <a:srgbClr val="7B9899"/>
                </a:solidFill>
                <a:latin typeface="Georgia"/>
              </a:rPr>
              <a:t>
</a:t>
            </a:r>
            <a:r>
              <a:rPr lang="ru-RU" sz="1000" dirty="0">
                <a:solidFill>
                  <a:srgbClr val="7B9899"/>
                </a:solidFill>
                <a:latin typeface="Georgia"/>
              </a:rPr>
              <a:t>
</a:t>
            </a:r>
            <a:r>
              <a:rPr lang="ru-RU" sz="1600" dirty="0">
                <a:solidFill>
                  <a:srgbClr val="7B9899"/>
                </a:solidFill>
                <a:latin typeface="Georgia"/>
              </a:rPr>
              <a:t> </a:t>
            </a:r>
            <a:endParaRPr dirty="0"/>
          </a:p>
        </p:txBody>
      </p:sp>
      <p:sp>
        <p:nvSpPr>
          <p:cNvPr id="185" name="TextShape 2"/>
          <p:cNvSpPr txBox="1"/>
          <p:nvPr/>
        </p:nvSpPr>
        <p:spPr>
          <a:xfrm>
            <a:off x="684360" y="1689120"/>
            <a:ext cx="8064000" cy="347472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000" u="sng" dirty="0">
                <a:solidFill>
                  <a:srgbClr val="000000"/>
                </a:solidFill>
                <a:latin typeface="Georgia" pitchFamily="18" charset="0"/>
              </a:rPr>
              <a:t>Применение информационных технологий на уроках музыки</a:t>
            </a:r>
            <a:endParaRPr dirty="0">
              <a:latin typeface="Georgia" pitchFamily="18" charset="0"/>
            </a:endParaRPr>
          </a:p>
          <a:p>
            <a:pPr>
              <a:lnSpc>
                <a:spcPct val="100000"/>
              </a:lnSpc>
              <a:buSzPct val="25000"/>
            </a:pPr>
            <a:r>
              <a:rPr lang="ru-RU" sz="2000" dirty="0" smtClean="0">
                <a:solidFill>
                  <a:srgbClr val="000000"/>
                </a:solidFill>
                <a:latin typeface="Georgia" pitchFamily="18" charset="0"/>
              </a:rPr>
              <a:t>- Подготовка </a:t>
            </a:r>
            <a:r>
              <a:rPr lang="ru-RU" sz="2000" dirty="0">
                <a:solidFill>
                  <a:srgbClr val="000000"/>
                </a:solidFill>
                <a:latin typeface="Georgia" pitchFamily="18" charset="0"/>
              </a:rPr>
              <a:t>раздаточного и дидактического материала</a:t>
            </a:r>
            <a:endParaRPr dirty="0">
              <a:latin typeface="Georgia" pitchFamily="18" charset="0"/>
            </a:endParaRPr>
          </a:p>
          <a:p>
            <a:pPr>
              <a:lnSpc>
                <a:spcPct val="100000"/>
              </a:lnSpc>
              <a:buSzPct val="25000"/>
            </a:pPr>
            <a:r>
              <a:rPr lang="ru-RU" sz="2000" dirty="0" smtClean="0">
                <a:solidFill>
                  <a:srgbClr val="000000"/>
                </a:solidFill>
                <a:latin typeface="Georgia" pitchFamily="18" charset="0"/>
              </a:rPr>
              <a:t>- Создание </a:t>
            </a:r>
            <a:r>
              <a:rPr lang="ru-RU" sz="2000" dirty="0">
                <a:solidFill>
                  <a:srgbClr val="000000"/>
                </a:solidFill>
                <a:latin typeface="Georgia" pitchFamily="18" charset="0"/>
              </a:rPr>
              <a:t>презентаций к урокам </a:t>
            </a:r>
            <a:endParaRPr dirty="0">
              <a:latin typeface="Georgia" pitchFamily="18" charset="0"/>
            </a:endParaRPr>
          </a:p>
          <a:p>
            <a:pPr>
              <a:lnSpc>
                <a:spcPct val="100000"/>
              </a:lnSpc>
              <a:buSzPct val="25000"/>
            </a:pPr>
            <a:r>
              <a:rPr lang="ru-RU" sz="2000" dirty="0" smtClean="0">
                <a:solidFill>
                  <a:srgbClr val="000000"/>
                </a:solidFill>
                <a:latin typeface="Georgia" pitchFamily="18" charset="0"/>
              </a:rPr>
              <a:t>- Подготовка </a:t>
            </a:r>
            <a:r>
              <a:rPr lang="ru-RU" sz="2000" dirty="0">
                <a:solidFill>
                  <a:srgbClr val="000000"/>
                </a:solidFill>
                <a:latin typeface="Georgia" pitchFamily="18" charset="0"/>
              </a:rPr>
              <a:t>и проведение тестов</a:t>
            </a:r>
            <a:endParaRPr dirty="0">
              <a:latin typeface="Georgia" pitchFamily="18" charset="0"/>
            </a:endParaRPr>
          </a:p>
          <a:p>
            <a:pPr>
              <a:lnSpc>
                <a:spcPct val="100000"/>
              </a:lnSpc>
              <a:buSzPct val="25000"/>
            </a:pPr>
            <a:r>
              <a:rPr lang="ru-RU" sz="2000" dirty="0" smtClean="0">
                <a:solidFill>
                  <a:srgbClr val="000000"/>
                </a:solidFill>
                <a:latin typeface="Georgia" pitchFamily="18" charset="0"/>
              </a:rPr>
              <a:t>- Использование </a:t>
            </a:r>
            <a:r>
              <a:rPr lang="ru-RU" sz="2000" dirty="0">
                <a:solidFill>
                  <a:srgbClr val="000000"/>
                </a:solidFill>
                <a:latin typeface="Georgia" pitchFamily="18" charset="0"/>
              </a:rPr>
              <a:t>компьютерных программ «Музыкальный класс», «</a:t>
            </a:r>
            <a:r>
              <a:rPr lang="ru-RU" sz="2000" dirty="0" smtClean="0">
                <a:solidFill>
                  <a:srgbClr val="000000"/>
                </a:solidFill>
                <a:latin typeface="Georgia" pitchFamily="18" charset="0"/>
              </a:rPr>
              <a:t>Караоке, «Сольфеджио</a:t>
            </a:r>
            <a:r>
              <a:rPr lang="ru-RU" sz="2000" dirty="0">
                <a:solidFill>
                  <a:srgbClr val="000000"/>
                </a:solidFill>
                <a:latin typeface="Georgia" pitchFamily="18" charset="0"/>
              </a:rPr>
              <a:t>»</a:t>
            </a:r>
            <a:endParaRPr dirty="0">
              <a:latin typeface="Georgia" pitchFamily="18" charset="0"/>
            </a:endParaRPr>
          </a:p>
          <a:p>
            <a:pPr>
              <a:lnSpc>
                <a:spcPct val="100000"/>
              </a:lnSpc>
              <a:buSzPct val="25000"/>
            </a:pPr>
            <a:r>
              <a:rPr lang="ru-RU" sz="2000" dirty="0" smtClean="0">
                <a:solidFill>
                  <a:srgbClr val="000000"/>
                </a:solidFill>
                <a:latin typeface="Georgia" pitchFamily="18" charset="0"/>
              </a:rPr>
              <a:t>- Использование </a:t>
            </a:r>
            <a:r>
              <a:rPr lang="ru-RU" sz="2000" dirty="0">
                <a:solidFill>
                  <a:srgbClr val="000000"/>
                </a:solidFill>
                <a:latin typeface="Georgia" pitchFamily="18" charset="0"/>
              </a:rPr>
              <a:t>обучающих программ «Развиваем музыкальные способности», «Энциклопедия классической музыки»</a:t>
            </a:r>
            <a:endParaRPr dirty="0">
              <a:latin typeface="Georgia" pitchFamily="18" charset="0"/>
            </a:endParaRPr>
          </a:p>
          <a:p>
            <a:pPr>
              <a:lnSpc>
                <a:spcPct val="100000"/>
              </a:lnSpc>
              <a:buSzPct val="25000"/>
            </a:pPr>
            <a:r>
              <a:rPr lang="ru-RU" sz="2000" dirty="0" smtClean="0">
                <a:solidFill>
                  <a:srgbClr val="000000"/>
                </a:solidFill>
                <a:latin typeface="Georgia" pitchFamily="18" charset="0"/>
              </a:rPr>
              <a:t>- Использование </a:t>
            </a:r>
            <a:r>
              <a:rPr lang="ru-RU" sz="2000" dirty="0">
                <a:solidFill>
                  <a:srgbClr val="000000"/>
                </a:solidFill>
                <a:latin typeface="Georgia" pitchFamily="18" charset="0"/>
              </a:rPr>
              <a:t>музыкальных игр «Антошка: </a:t>
            </a:r>
            <a:r>
              <a:rPr lang="ru-RU" sz="2000" dirty="0" smtClean="0">
                <a:solidFill>
                  <a:srgbClr val="000000"/>
                </a:solidFill>
                <a:latin typeface="Georgia" pitchFamily="18" charset="0"/>
              </a:rPr>
              <a:t>«Страна </a:t>
            </a:r>
            <a:r>
              <a:rPr lang="ru-RU" sz="2000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Georgia" pitchFamily="18" charset="0"/>
              </a:rPr>
              <a:t> Мелодия</a:t>
            </a:r>
            <a:r>
              <a:rPr lang="ru-RU" sz="2000" dirty="0">
                <a:solidFill>
                  <a:srgbClr val="000000"/>
                </a:solidFill>
                <a:latin typeface="Georgia" pitchFamily="18" charset="0"/>
              </a:rPr>
              <a:t>», «Щелкунчик»</a:t>
            </a:r>
            <a:endParaRPr dirty="0">
              <a:latin typeface="Georgia" pitchFamily="18" charset="0"/>
            </a:endParaRP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ru-RU" dirty="0" smtClean="0">
                <a:hlinkClick r:id="rId2" action="ppaction://hlinksldjump"/>
              </a:rPr>
              <a:t>Слайд 11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179640" y="188640"/>
            <a:ext cx="8816400" cy="114264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ru-RU" sz="2000" dirty="0">
                <a:solidFill>
                  <a:srgbClr val="7B9899"/>
                </a:solidFill>
                <a:latin typeface="Georgia"/>
              </a:rPr>
              <a:t>Формирование духовно –нравственных качеств обучающихся </a:t>
            </a:r>
            <a:r>
              <a:rPr lang="ru-RU" sz="2000" dirty="0" smtClean="0">
                <a:solidFill>
                  <a:srgbClr val="7B9899"/>
                </a:solidFill>
                <a:latin typeface="Georgia"/>
              </a:rPr>
              <a:t>посредством </a:t>
            </a:r>
            <a:r>
              <a:rPr lang="ru-RU" sz="2000" dirty="0">
                <a:solidFill>
                  <a:srgbClr val="7B9899"/>
                </a:solidFill>
                <a:latin typeface="Georgia"/>
              </a:rPr>
              <a:t>музыки</a:t>
            </a:r>
            <a:r>
              <a:rPr lang="ru-RU" sz="1200" dirty="0">
                <a:solidFill>
                  <a:srgbClr val="7B9899"/>
                </a:solidFill>
                <a:latin typeface="Georgia"/>
              </a:rPr>
              <a:t>
</a:t>
            </a:r>
            <a:r>
              <a:rPr lang="ru-RU" sz="1000" dirty="0">
                <a:solidFill>
                  <a:srgbClr val="7B9899"/>
                </a:solidFill>
                <a:latin typeface="Georgia"/>
              </a:rPr>
              <a:t>
</a:t>
            </a:r>
            <a:r>
              <a:rPr lang="ru-RU" sz="1600" dirty="0">
                <a:solidFill>
                  <a:srgbClr val="7B9899"/>
                </a:solidFill>
                <a:latin typeface="Georgia"/>
              </a:rPr>
              <a:t> </a:t>
            </a:r>
            <a:endParaRPr dirty="0"/>
          </a:p>
        </p:txBody>
      </p:sp>
      <p:sp>
        <p:nvSpPr>
          <p:cNvPr id="188" name="TextShape 2"/>
          <p:cNvSpPr txBox="1"/>
          <p:nvPr/>
        </p:nvSpPr>
        <p:spPr>
          <a:xfrm>
            <a:off x="684360" y="1689120"/>
            <a:ext cx="8064000" cy="347472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Georgia"/>
              </a:rPr>
              <a:t>Введение песенного материала духовно-нравственного содержания на уроках музыки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ru-RU" sz="2000" dirty="0" err="1">
                <a:solidFill>
                  <a:srgbClr val="000000"/>
                </a:solidFill>
                <a:latin typeface="Georgia"/>
              </a:rPr>
              <a:t>С.Латышева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 «Рождество</a:t>
            </a:r>
            <a:r>
              <a:rPr lang="ru-RU" sz="2000" dirty="0" smtClean="0">
                <a:solidFill>
                  <a:srgbClr val="000000"/>
                </a:solidFill>
                <a:latin typeface="Georgia"/>
              </a:rPr>
              <a:t>»</a:t>
            </a:r>
            <a:r>
              <a:rPr lang="ru-RU" dirty="0"/>
              <a:t>,</a:t>
            </a:r>
            <a:r>
              <a:rPr lang="ru-RU" sz="2000" dirty="0" smtClean="0">
                <a:solidFill>
                  <a:srgbClr val="000000"/>
                </a:solidFill>
                <a:latin typeface="Georgia"/>
              </a:rPr>
              <a:t>«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Мичуринск-</a:t>
            </a:r>
            <a:r>
              <a:rPr lang="ru-RU" sz="2000" dirty="0" err="1">
                <a:solidFill>
                  <a:srgbClr val="000000"/>
                </a:solidFill>
                <a:latin typeface="Georgia"/>
              </a:rPr>
              <a:t>наукоград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»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Georgia"/>
              </a:rPr>
              <a:t>Песня из репертуара группы «Родники» </a:t>
            </a:r>
            <a:r>
              <a:rPr lang="ru-RU" sz="2000" dirty="0" smtClean="0">
                <a:solidFill>
                  <a:srgbClr val="000000"/>
                </a:solidFill>
                <a:latin typeface="Georgia"/>
              </a:rPr>
              <a:t>Песня 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из репертуара группы «Родники» </a:t>
            </a:r>
            <a:endParaRPr lang="ru-RU" sz="2000" dirty="0" smtClean="0">
              <a:solidFill>
                <a:srgbClr val="000000"/>
              </a:solidFill>
              <a:latin typeface="Georgia"/>
            </a:endParaRPr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Georgia"/>
              </a:rPr>
              <a:t>Песни из репертуара  группы «Непоседы»</a:t>
            </a:r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Georgia"/>
              </a:rPr>
              <a:t>Песни из репертуара группы «Великан»</a:t>
            </a:r>
            <a:endParaRPr lang="ru-RU" sz="2000" dirty="0">
              <a:solidFill>
                <a:srgbClr val="000000"/>
              </a:solidFill>
              <a:latin typeface="Georgia"/>
            </a:endParaRPr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Georgia"/>
              </a:rPr>
              <a:t>Песни 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из </a:t>
            </a:r>
            <a:r>
              <a:rPr lang="ru-RU" sz="2000" dirty="0" smtClean="0">
                <a:solidFill>
                  <a:srgbClr val="000000"/>
                </a:solidFill>
                <a:latin typeface="Georgia"/>
              </a:rPr>
              <a:t>мультфильмов</a:t>
            </a:r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Georgia"/>
              </a:rPr>
              <a:t>Русские народные песни</a:t>
            </a:r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Georgia"/>
              </a:rPr>
              <a:t>Песни военных лет</a:t>
            </a:r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Georgia"/>
              </a:rPr>
              <a:t>Песни о Родине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ru-RU" dirty="0" smtClean="0">
                <a:hlinkClick r:id="rId2" action="ppaction://hlinksldjump"/>
              </a:rPr>
              <a:t>Слайд 11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179640" y="116640"/>
            <a:ext cx="8816400" cy="114264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ru-RU" sz="2000">
                <a:solidFill>
                  <a:srgbClr val="7B9899"/>
                </a:solidFill>
                <a:latin typeface="Georgia"/>
              </a:rPr>
              <a:t>Формирование духовно –нравственных качеств обучающихся  посредством музыки
</a:t>
            </a:r>
            <a:r>
              <a:rPr lang="ru-RU" sz="1600">
                <a:solidFill>
                  <a:srgbClr val="7B9899"/>
                </a:solidFill>
                <a:latin typeface="Georgia"/>
              </a:rPr>
              <a:t> </a:t>
            </a:r>
            <a:endParaRPr/>
          </a:p>
        </p:txBody>
      </p:sp>
      <p:sp>
        <p:nvSpPr>
          <p:cNvPr id="111" name="TextShape 2"/>
          <p:cNvSpPr txBox="1"/>
          <p:nvPr/>
        </p:nvSpPr>
        <p:spPr>
          <a:xfrm>
            <a:off x="971640" y="1916280"/>
            <a:ext cx="7056000" cy="347472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000" b="1" u="sng" dirty="0">
                <a:solidFill>
                  <a:srgbClr val="000000"/>
                </a:solidFill>
                <a:latin typeface="Georgia"/>
              </a:rPr>
              <a:t>Противоречия между</a:t>
            </a:r>
            <a:r>
              <a:rPr lang="ru-RU" sz="2000" b="1" u="sng" dirty="0" smtClean="0">
                <a:solidFill>
                  <a:srgbClr val="000000"/>
                </a:solidFill>
                <a:latin typeface="Georgia"/>
              </a:rPr>
              <a:t>:</a:t>
            </a:r>
            <a:endParaRPr lang="en-US" sz="2000" b="1" u="sng" dirty="0" smtClean="0">
              <a:solidFill>
                <a:srgbClr val="000000"/>
              </a:solidFill>
              <a:latin typeface="Georgia"/>
            </a:endParaRPr>
          </a:p>
          <a:p>
            <a:pPr algn="ctr">
              <a:lnSpc>
                <a:spcPct val="100000"/>
              </a:lnSpc>
            </a:pPr>
            <a:endParaRPr b="1" dirty="0"/>
          </a:p>
          <a:p>
            <a:pPr>
              <a:lnSpc>
                <a:spcPct val="100000"/>
              </a:lnSpc>
              <a:buSzPct val="25000"/>
            </a:pPr>
            <a:r>
              <a:rPr lang="en-US" sz="2000" b="1" dirty="0" smtClean="0">
                <a:solidFill>
                  <a:srgbClr val="000000"/>
                </a:solidFill>
                <a:latin typeface="Georgia"/>
              </a:rPr>
              <a:t>- </a:t>
            </a:r>
            <a:r>
              <a:rPr lang="ru-RU" sz="2000" b="1" dirty="0" smtClean="0">
                <a:solidFill>
                  <a:srgbClr val="000000"/>
                </a:solidFill>
                <a:latin typeface="Georgia"/>
              </a:rPr>
              <a:t>необходимостью </a:t>
            </a:r>
            <a:r>
              <a:rPr lang="ru-RU" sz="2000" b="1" dirty="0">
                <a:solidFill>
                  <a:srgbClr val="000000"/>
                </a:solidFill>
                <a:latin typeface="Georgia"/>
              </a:rPr>
              <a:t>приобщения обучающихся к ценностям духовно-нравственной культуры и недостаточностью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содержательно-</a:t>
            </a:r>
            <a:r>
              <a:rPr lang="ru-RU" sz="2000" b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технологических</a:t>
            </a:r>
            <a:r>
              <a:rPr lang="ru-RU" sz="2000" b="1" dirty="0">
                <a:solidFill>
                  <a:srgbClr val="000000"/>
                </a:solidFill>
                <a:latin typeface="Georgia"/>
              </a:rPr>
              <a:t> средств, направленных на создание условий для </a:t>
            </a:r>
            <a:r>
              <a:rPr lang="en-US" sz="2000" b="1" dirty="0" smtClean="0">
                <a:solidFill>
                  <a:srgbClr val="000000"/>
                </a:solidFill>
                <a:latin typeface="Georgia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Georgia"/>
              </a:rPr>
              <a:t>использования </a:t>
            </a:r>
            <a:r>
              <a:rPr lang="ru-RU" sz="2000" b="1" dirty="0">
                <a:solidFill>
                  <a:srgbClr val="000000"/>
                </a:solidFill>
                <a:latin typeface="Georgia"/>
              </a:rPr>
              <a:t>музыки в формировании духовных и нравственных </a:t>
            </a:r>
            <a:r>
              <a:rPr lang="ru-RU" sz="2000" b="1" dirty="0" smtClean="0">
                <a:solidFill>
                  <a:srgbClr val="000000"/>
                </a:solidFill>
                <a:latin typeface="Georgia"/>
              </a:rPr>
              <a:t>качеств</a:t>
            </a:r>
            <a:r>
              <a:rPr lang="en-US" sz="2000" b="1" dirty="0" smtClean="0">
                <a:solidFill>
                  <a:srgbClr val="000000"/>
                </a:solidFill>
                <a:latin typeface="Georgia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Georgia"/>
              </a:rPr>
              <a:t>обучающихся.</a:t>
            </a:r>
            <a:endParaRPr b="1" dirty="0"/>
          </a:p>
          <a:p>
            <a:pPr>
              <a:lnSpc>
                <a:spcPct val="100000"/>
              </a:lnSpc>
              <a:buSzPct val="25000"/>
            </a:pPr>
            <a:r>
              <a:rPr lang="en-US" sz="2000" b="1" dirty="0" smtClean="0">
                <a:solidFill>
                  <a:srgbClr val="000000"/>
                </a:solidFill>
                <a:latin typeface="Georgia"/>
              </a:rPr>
              <a:t>- </a:t>
            </a:r>
            <a:r>
              <a:rPr lang="ru-RU" sz="2000" b="1" dirty="0" smtClean="0">
                <a:solidFill>
                  <a:srgbClr val="000000"/>
                </a:solidFill>
                <a:latin typeface="Georgia"/>
              </a:rPr>
              <a:t>противопоставлением </a:t>
            </a:r>
            <a:r>
              <a:rPr lang="ru-RU" sz="2000" b="1" dirty="0">
                <a:solidFill>
                  <a:srgbClr val="000000"/>
                </a:solidFill>
                <a:latin typeface="Georgia"/>
              </a:rPr>
              <a:t>новых образовательных потребностей ученика старым возможностям их удовлетворения</a:t>
            </a:r>
            <a:endParaRPr b="1"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179640" y="116640"/>
            <a:ext cx="8816400" cy="146650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ru-RU" sz="2000" dirty="0">
                <a:solidFill>
                  <a:srgbClr val="7B9899"/>
                </a:solidFill>
                <a:latin typeface="Georgia"/>
              </a:rPr>
              <a:t>Формирование духовно – нравственных качеств обучающихся  посредством музыки</a:t>
            </a:r>
            <a:r>
              <a:rPr lang="ru-RU" sz="2800" dirty="0">
                <a:solidFill>
                  <a:srgbClr val="7B9899"/>
                </a:solidFill>
                <a:latin typeface="Georgia"/>
              </a:rPr>
              <a:t>
</a:t>
            </a:r>
            <a:endParaRPr dirty="0"/>
          </a:p>
        </p:txBody>
      </p:sp>
      <p:sp>
        <p:nvSpPr>
          <p:cNvPr id="113" name="TextShape 2"/>
          <p:cNvSpPr txBox="1"/>
          <p:nvPr/>
        </p:nvSpPr>
        <p:spPr>
          <a:xfrm>
            <a:off x="1332000" y="2033516"/>
            <a:ext cx="6400440" cy="3357484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000" b="1" u="sng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Цель </a:t>
            </a:r>
            <a:r>
              <a:rPr lang="ru-RU" sz="2000" b="1" u="sng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проекта</a:t>
            </a:r>
            <a:endParaRPr lang="en-US" sz="2000" b="1" u="sng" dirty="0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endParaRPr sz="2000" dirty="0">
              <a:latin typeface="Georgia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SzPct val="25000"/>
            </a:pPr>
            <a:r>
              <a:rPr lang="ru-RU" sz="2000" b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создание оптимальных условий для формирования духовно-нравственных качеств </a:t>
            </a:r>
            <a:r>
              <a:rPr lang="ru-RU" sz="2000" b="1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обучающихся посредством </a:t>
            </a:r>
            <a:r>
              <a:rPr lang="ru-RU" sz="2000" b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музыки в урочное и внеурочное время</a:t>
            </a:r>
            <a:endParaRPr sz="2000" b="1" dirty="0"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179640" y="116640"/>
            <a:ext cx="8816400" cy="114264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ru-RU" sz="2000" dirty="0">
                <a:solidFill>
                  <a:srgbClr val="7B9899"/>
                </a:solidFill>
                <a:latin typeface="Georgia"/>
              </a:rPr>
              <a:t>Формирование духовно –нравственных качеств обучающихся </a:t>
            </a:r>
            <a:r>
              <a:rPr lang="ru-RU" sz="2000" dirty="0" smtClean="0">
                <a:solidFill>
                  <a:srgbClr val="7B9899"/>
                </a:solidFill>
                <a:latin typeface="Georgia"/>
              </a:rPr>
              <a:t>посредством </a:t>
            </a:r>
            <a:r>
              <a:rPr lang="ru-RU" sz="2000" dirty="0">
                <a:solidFill>
                  <a:srgbClr val="7B9899"/>
                </a:solidFill>
                <a:latin typeface="Georgia"/>
              </a:rPr>
              <a:t>музыки
</a:t>
            </a:r>
            <a:r>
              <a:rPr lang="ru-RU" sz="1600" dirty="0">
                <a:solidFill>
                  <a:srgbClr val="7B9899"/>
                </a:solidFill>
                <a:latin typeface="Georgia"/>
              </a:rPr>
              <a:t> </a:t>
            </a:r>
            <a:endParaRPr dirty="0"/>
          </a:p>
        </p:txBody>
      </p:sp>
      <p:sp>
        <p:nvSpPr>
          <p:cNvPr id="115" name="TextShape 2"/>
          <p:cNvSpPr txBox="1"/>
          <p:nvPr/>
        </p:nvSpPr>
        <p:spPr>
          <a:xfrm>
            <a:off x="826920" y="1259281"/>
            <a:ext cx="7416360" cy="490644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000" b="1" u="sng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Задачи</a:t>
            </a:r>
            <a:endParaRPr sz="2000" b="1" dirty="0">
              <a:latin typeface="Georgia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SzPct val="25000"/>
            </a:pPr>
            <a:r>
              <a:rPr lang="en-US" sz="2000" b="1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Выделить  </a:t>
            </a:r>
            <a:r>
              <a:rPr lang="ru-RU" sz="2000" b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необходимые организационно- педагогические условия формирования духовно –нравственных качеств обучающихся </a:t>
            </a:r>
            <a:r>
              <a:rPr lang="ru-RU" sz="2000" b="1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посредством </a:t>
            </a:r>
            <a:r>
              <a:rPr lang="ru-RU" sz="2000" b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музыки</a:t>
            </a:r>
            <a:endParaRPr sz="2000" b="1" dirty="0">
              <a:latin typeface="Georgia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SzPct val="25000"/>
            </a:pPr>
            <a:r>
              <a:rPr lang="en-US" sz="2000" b="1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Отобрать </a:t>
            </a:r>
            <a:r>
              <a:rPr lang="ru-RU" sz="2000" b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эффективные средства для формирования музыкальной культуры обучающихся  с использованием информационно-компьютерных технологий</a:t>
            </a:r>
            <a:endParaRPr sz="2000" b="1" dirty="0">
              <a:latin typeface="Georgia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SzPct val="25000"/>
            </a:pPr>
            <a:r>
              <a:rPr lang="en-US" sz="2000" b="1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Подобрать </a:t>
            </a:r>
            <a:r>
              <a:rPr lang="ru-RU" sz="2000" b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нотно-песенный репертуар духовно – нравственного содержания</a:t>
            </a:r>
            <a:endParaRPr sz="2000" b="1" dirty="0">
              <a:latin typeface="Georgia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SzPct val="25000"/>
            </a:pPr>
            <a:r>
              <a:rPr lang="en-US" sz="2000" b="1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Внедрить </a:t>
            </a:r>
            <a:r>
              <a:rPr lang="ru-RU" sz="2000" b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программу дополнительного образования по художественно-эстетическому направлению </a:t>
            </a:r>
            <a:endParaRPr sz="2000" b="1" dirty="0">
              <a:latin typeface="Georgia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000" b="1" u="sng" dirty="0">
                <a:solidFill>
                  <a:srgbClr val="404040"/>
                </a:solidFill>
                <a:latin typeface="Georgia" pitchFamily="18" charset="0"/>
                <a:cs typeface="Times New Roman" pitchFamily="18" charset="0"/>
              </a:rPr>
              <a:t> </a:t>
            </a:r>
            <a:endParaRPr sz="2000" b="1" dirty="0">
              <a:latin typeface="Georgia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179640" y="283028"/>
            <a:ext cx="8816400" cy="1219201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ru-RU" sz="2000" dirty="0">
                <a:solidFill>
                  <a:srgbClr val="7B9899"/>
                </a:solidFill>
                <a:latin typeface="Georgia"/>
              </a:rPr>
              <a:t>Формирование духовно –нравственных качеств обучающихся </a:t>
            </a:r>
            <a:r>
              <a:rPr lang="ru-RU" sz="2000" dirty="0" smtClean="0">
                <a:solidFill>
                  <a:srgbClr val="7B9899"/>
                </a:solidFill>
                <a:latin typeface="Georgia"/>
              </a:rPr>
              <a:t>посредством </a:t>
            </a:r>
            <a:r>
              <a:rPr lang="ru-RU" sz="2000" dirty="0">
                <a:solidFill>
                  <a:srgbClr val="7B9899"/>
                </a:solidFill>
                <a:latin typeface="Georgia"/>
              </a:rPr>
              <a:t>музыки
</a:t>
            </a:r>
            <a:r>
              <a:rPr lang="ru-RU" sz="1600" dirty="0">
                <a:solidFill>
                  <a:srgbClr val="7B9899"/>
                </a:solidFill>
                <a:latin typeface="Georgia"/>
              </a:rPr>
              <a:t> </a:t>
            </a:r>
            <a:endParaRPr dirty="0"/>
          </a:p>
        </p:txBody>
      </p:sp>
      <p:sp>
        <p:nvSpPr>
          <p:cNvPr id="117" name="TextShape 2"/>
          <p:cNvSpPr txBox="1"/>
          <p:nvPr/>
        </p:nvSpPr>
        <p:spPr>
          <a:xfrm>
            <a:off x="1332000" y="1916280"/>
            <a:ext cx="6400440" cy="34747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u="sng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Объект исследования</a:t>
            </a:r>
            <a:endParaRPr sz="2000" b="1" dirty="0">
              <a:latin typeface="Georgia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Система работы по формированию духовно –нравственных качеств обучающихся </a:t>
            </a:r>
            <a:r>
              <a:rPr lang="ru-RU" sz="2000" b="1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посредством </a:t>
            </a:r>
            <a:r>
              <a:rPr lang="ru-RU" sz="2000" b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музыки</a:t>
            </a:r>
            <a:endParaRPr sz="2000" b="1" dirty="0">
              <a:latin typeface="Georgia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000" b="1" u="sng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Предмет исследования</a:t>
            </a:r>
            <a:endParaRPr sz="2000" b="1" dirty="0">
              <a:latin typeface="Georgia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Содержание  и формы работы по формированию духовно – нравственных качеств обучающихся </a:t>
            </a:r>
            <a:r>
              <a:rPr lang="ru-RU" sz="2000" b="1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посредством </a:t>
            </a:r>
            <a:r>
              <a:rPr lang="ru-RU" sz="2000" b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музыки</a:t>
            </a:r>
            <a:endParaRPr sz="2000" b="1" dirty="0">
              <a:latin typeface="Georgia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sz="20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179640" y="116640"/>
            <a:ext cx="8816400" cy="1342046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ru-RU" sz="2000" dirty="0">
                <a:solidFill>
                  <a:srgbClr val="7B9899"/>
                </a:solidFill>
                <a:latin typeface="Georgia"/>
              </a:rPr>
              <a:t>Формирование духовно –нравственных качеств </a:t>
            </a:r>
            <a:r>
              <a:rPr lang="ru-RU" sz="2000" dirty="0" smtClean="0">
                <a:solidFill>
                  <a:srgbClr val="7B9899"/>
                </a:solidFill>
                <a:latin typeface="Georgia"/>
              </a:rPr>
              <a:t>обучающихся посредством </a:t>
            </a:r>
            <a:r>
              <a:rPr lang="ru-RU" sz="2000" dirty="0">
                <a:solidFill>
                  <a:srgbClr val="7B9899"/>
                </a:solidFill>
                <a:latin typeface="Georgia"/>
              </a:rPr>
              <a:t>музыки
</a:t>
            </a:r>
            <a:r>
              <a:rPr lang="ru-RU" sz="1600" dirty="0">
                <a:solidFill>
                  <a:srgbClr val="7B9899"/>
                </a:solidFill>
                <a:latin typeface="Georgia"/>
              </a:rPr>
              <a:t> </a:t>
            </a:r>
            <a:endParaRPr dirty="0"/>
          </a:p>
        </p:txBody>
      </p:sp>
      <p:sp>
        <p:nvSpPr>
          <p:cNvPr id="119" name="TextShape 2"/>
          <p:cNvSpPr txBox="1"/>
          <p:nvPr/>
        </p:nvSpPr>
        <p:spPr>
          <a:xfrm>
            <a:off x="1332000" y="1916280"/>
            <a:ext cx="6400440" cy="34747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u="sng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Новизна</a:t>
            </a:r>
            <a:endParaRPr sz="2000" b="1" dirty="0">
              <a:latin typeface="Georgia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В результате содержательной интеграции компонентов урочной и внеурочной деятельности, базирующейся на поиске личностных ценностных оснований, происходит процесс формирования духовно -нравственных качеств обучающихся</a:t>
            </a:r>
            <a:r>
              <a:rPr lang="ru-RU" sz="2700" dirty="0">
                <a:solidFill>
                  <a:srgbClr val="000000"/>
                </a:solidFill>
                <a:latin typeface="Georgia"/>
              </a:rPr>
              <a:t>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179640" y="188640"/>
            <a:ext cx="8816400" cy="114264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ru-RU" sz="2000" dirty="0">
                <a:solidFill>
                  <a:srgbClr val="7B9899"/>
                </a:solidFill>
                <a:latin typeface="Georgia"/>
              </a:rPr>
              <a:t>Формирование духовно – нравственных качеств </a:t>
            </a:r>
            <a:r>
              <a:rPr lang="ru-RU" sz="2000" dirty="0" smtClean="0">
                <a:solidFill>
                  <a:srgbClr val="7B9899"/>
                </a:solidFill>
                <a:latin typeface="Georgia"/>
              </a:rPr>
              <a:t>обучающихся посредством </a:t>
            </a:r>
            <a:r>
              <a:rPr lang="ru-RU" sz="2000" dirty="0">
                <a:solidFill>
                  <a:srgbClr val="7B9899"/>
                </a:solidFill>
                <a:latin typeface="Georgia"/>
              </a:rPr>
              <a:t>музыки</a:t>
            </a:r>
            <a:r>
              <a:rPr lang="ru-RU" sz="1200" dirty="0">
                <a:solidFill>
                  <a:srgbClr val="7B9899"/>
                </a:solidFill>
                <a:latin typeface="Georgia"/>
              </a:rPr>
              <a:t>
</a:t>
            </a:r>
            <a:r>
              <a:rPr lang="ru-RU" sz="1000" dirty="0">
                <a:solidFill>
                  <a:srgbClr val="7B9899"/>
                </a:solidFill>
                <a:latin typeface="Georgia"/>
              </a:rPr>
              <a:t>
</a:t>
            </a:r>
            <a:r>
              <a:rPr lang="ru-RU" sz="1600" dirty="0">
                <a:solidFill>
                  <a:srgbClr val="7B9899"/>
                </a:solidFill>
                <a:latin typeface="Georgia"/>
              </a:rPr>
              <a:t> </a:t>
            </a:r>
            <a:endParaRPr dirty="0"/>
          </a:p>
        </p:txBody>
      </p:sp>
      <p:sp>
        <p:nvSpPr>
          <p:cNvPr id="121" name="TextShape 2"/>
          <p:cNvSpPr txBox="1"/>
          <p:nvPr/>
        </p:nvSpPr>
        <p:spPr>
          <a:xfrm>
            <a:off x="611280" y="1331280"/>
            <a:ext cx="8064000" cy="469008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000" b="1" u="sng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Гипотеза</a:t>
            </a:r>
            <a:endParaRPr sz="2000" b="1" dirty="0">
              <a:latin typeface="Georgia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Формирование у обучающихся духовно-нравственных качеств в учебно-воспитательном процессе будет успешным, если:  </a:t>
            </a:r>
            <a:endParaRPr sz="2000" b="1" dirty="0">
              <a:latin typeface="Georgia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SzPct val="25000"/>
            </a:pPr>
            <a:r>
              <a:rPr lang="ru-RU" sz="2000" b="1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- в </a:t>
            </a:r>
            <a:r>
              <a:rPr lang="ru-RU" sz="2000" b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образовательном процессе обеспечивается системная направленность на формирование духовно-нравственных качеств средствами музыки;</a:t>
            </a:r>
            <a:endParaRPr sz="2000" b="1" dirty="0">
              <a:latin typeface="Georgia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SzPct val="25000"/>
            </a:pPr>
            <a:r>
              <a:rPr lang="ru-RU" sz="2000" b="1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- в </a:t>
            </a:r>
            <a:r>
              <a:rPr lang="ru-RU" sz="2000" b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основу ценностных ориентаций школьников положены традиционные духовно-нравственные ценности отечественной культуры; </a:t>
            </a:r>
            <a:endParaRPr sz="2000" b="1" dirty="0">
              <a:latin typeface="Georgia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SzPct val="25000"/>
            </a:pPr>
            <a:r>
              <a:rPr lang="ru-RU" sz="2000" b="1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- учащиеся </a:t>
            </a:r>
            <a:r>
              <a:rPr lang="ru-RU" sz="2000" b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систематически вовлекаются в субъектную деятельность по освоению духовно-нравственных ценностей отечественной и мировой культуры в процессе индивидуальной и коллективной творческой деятельности; </a:t>
            </a:r>
            <a:endParaRPr sz="2000" b="1" dirty="0">
              <a:latin typeface="Georgia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179640" y="116640"/>
            <a:ext cx="8816400" cy="114264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ru-RU" sz="2000" dirty="0">
                <a:solidFill>
                  <a:srgbClr val="7B9899"/>
                </a:solidFill>
                <a:latin typeface="Georgia"/>
              </a:rPr>
              <a:t>Формирование духовно –нравственных качеств </a:t>
            </a:r>
            <a:r>
              <a:rPr lang="ru-RU" sz="2000" dirty="0" smtClean="0">
                <a:solidFill>
                  <a:srgbClr val="7B9899"/>
                </a:solidFill>
                <a:latin typeface="Georgia"/>
              </a:rPr>
              <a:t>обучающихся  посредством </a:t>
            </a:r>
            <a:r>
              <a:rPr lang="ru-RU" sz="2000" dirty="0">
                <a:solidFill>
                  <a:srgbClr val="7B9899"/>
                </a:solidFill>
                <a:latin typeface="Georgia"/>
              </a:rPr>
              <a:t>музыки</a:t>
            </a:r>
            <a:r>
              <a:rPr lang="ru-RU" sz="1200" dirty="0">
                <a:solidFill>
                  <a:srgbClr val="7B9899"/>
                </a:solidFill>
                <a:latin typeface="Georgia"/>
              </a:rPr>
              <a:t>
</a:t>
            </a:r>
            <a:r>
              <a:rPr lang="ru-RU" sz="1000" dirty="0">
                <a:solidFill>
                  <a:srgbClr val="7B9899"/>
                </a:solidFill>
                <a:latin typeface="Georgia"/>
              </a:rPr>
              <a:t>
</a:t>
            </a:r>
            <a:r>
              <a:rPr lang="ru-RU" sz="1600" dirty="0">
                <a:solidFill>
                  <a:srgbClr val="7B9899"/>
                </a:solidFill>
                <a:latin typeface="Georgia"/>
              </a:rPr>
              <a:t> </a:t>
            </a:r>
            <a:endParaRPr dirty="0"/>
          </a:p>
        </p:txBody>
      </p:sp>
      <p:sp>
        <p:nvSpPr>
          <p:cNvPr id="123" name="TextShape 2"/>
          <p:cNvSpPr txBox="1"/>
          <p:nvPr/>
        </p:nvSpPr>
        <p:spPr>
          <a:xfrm>
            <a:off x="1332000" y="1916280"/>
            <a:ext cx="6552720" cy="37447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u="sng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Планируемые результаты</a:t>
            </a:r>
            <a:endParaRPr sz="2000" b="1" dirty="0">
              <a:latin typeface="Georgia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SzPct val="25000"/>
            </a:pPr>
            <a:r>
              <a:rPr lang="ru-RU" sz="2000" b="1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- Повышение </a:t>
            </a:r>
            <a:r>
              <a:rPr lang="ru-RU" sz="2000" b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уровня </a:t>
            </a:r>
            <a:r>
              <a:rPr lang="ru-RU" sz="2000" b="1" dirty="0" err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сформированности</a:t>
            </a:r>
            <a:r>
              <a:rPr lang="ru-RU" sz="2000" b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 духовно-нравственных качеств обучающихся</a:t>
            </a:r>
            <a:endParaRPr sz="2000" b="1" dirty="0">
              <a:latin typeface="Georgia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SzPct val="25000"/>
            </a:pPr>
            <a:r>
              <a:rPr lang="ru-RU" sz="2000" b="1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- Повышение </a:t>
            </a:r>
            <a:r>
              <a:rPr lang="ru-RU" sz="2000" b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интереса к предмету «Музыка»</a:t>
            </a:r>
            <a:endParaRPr sz="2000" b="1" dirty="0">
              <a:latin typeface="Georgia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SzPct val="25000"/>
            </a:pPr>
            <a:r>
              <a:rPr lang="ru-RU" sz="2000" b="1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- Создание </a:t>
            </a:r>
            <a:r>
              <a:rPr lang="ru-RU" sz="2000" b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и внедрение программы дополнительного образования «Фабрика поющих звездочек»</a:t>
            </a:r>
            <a:endParaRPr sz="2000" b="1" dirty="0">
              <a:latin typeface="Georgia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SzPct val="25000"/>
            </a:pPr>
            <a:r>
              <a:rPr lang="ru-RU" sz="2000" b="1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- Положительная </a:t>
            </a:r>
            <a:r>
              <a:rPr lang="ru-RU" sz="2000" b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динамика участия обучающихся в социально – значимых мероприятиях и конкурсах.</a:t>
            </a:r>
            <a:endParaRPr sz="2000" b="1" dirty="0">
              <a:latin typeface="Georgia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935</Words>
  <Application>Microsoft Office PowerPoint</Application>
  <PresentationFormat>Экран (4:3)</PresentationFormat>
  <Paragraphs>176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RePack by Diakov</cp:lastModifiedBy>
  <cp:revision>34</cp:revision>
  <dcterms:modified xsi:type="dcterms:W3CDTF">2016-02-16T11:47:46Z</dcterms:modified>
</cp:coreProperties>
</file>